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70" r:id="rId4"/>
    <p:sldId id="317" r:id="rId5"/>
    <p:sldId id="341" r:id="rId6"/>
    <p:sldId id="343" r:id="rId7"/>
    <p:sldId id="345" r:id="rId8"/>
    <p:sldId id="351" r:id="rId9"/>
    <p:sldId id="346" r:id="rId10"/>
    <p:sldId id="372" r:id="rId11"/>
    <p:sldId id="373" r:id="rId12"/>
    <p:sldId id="375" r:id="rId13"/>
    <p:sldId id="376" r:id="rId14"/>
    <p:sldId id="357" r:id="rId15"/>
    <p:sldId id="355" r:id="rId16"/>
    <p:sldId id="359" r:id="rId17"/>
    <p:sldId id="377" r:id="rId18"/>
    <p:sldId id="378" r:id="rId19"/>
    <p:sldId id="379" r:id="rId20"/>
    <p:sldId id="380" r:id="rId21"/>
    <p:sldId id="381" r:id="rId22"/>
    <p:sldId id="368" r:id="rId23"/>
    <p:sldId id="360" r:id="rId24"/>
    <p:sldId id="366" r:id="rId25"/>
    <p:sldId id="371" r:id="rId26"/>
    <p:sldId id="3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autoAdjust="0"/>
    <p:restoredTop sz="94660"/>
  </p:normalViewPr>
  <p:slideViewPr>
    <p:cSldViewPr snapToGrid="0" showGuides="1">
      <p:cViewPr varScale="1">
        <p:scale>
          <a:sx n="86" d="100"/>
          <a:sy n="86" d="100"/>
        </p:scale>
        <p:origin x="763" y="58"/>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56165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663863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28950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4" r:id="rId3"/>
    <p:sldLayoutId id="2147483685" r:id="rId4"/>
    <p:sldLayoutId id="214748368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81"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xml"/><Relationship Id="rId7" Type="http://schemas.openxmlformats.org/officeDocument/2006/relationships/hyperlink" Target="https://www.kaggle.com/code/datatattle/predicting-loan-default-classification#Best-result-is-obtained-by-Random-Forest-after-deploying--SMOTE"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https://www.kaggle.com/datasets/avikpaul4u/vehicle-loan-default-prediction" TargetMode="External"/><Relationship Id="rId5" Type="http://schemas.microsoft.com/office/2007/relationships/hdphoto" Target="../media/hdphoto1.wdp"/><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4.jpeg"/><Relationship Id="rId5" Type="http://schemas.microsoft.com/office/2007/relationships/hdphoto" Target="../media/hdphoto1.wdp"/><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ed toy car on a calculator&#10;&#10;Description automatically generated">
            <a:extLst>
              <a:ext uri="{FF2B5EF4-FFF2-40B4-BE49-F238E27FC236}">
                <a16:creationId xmlns:a16="http://schemas.microsoft.com/office/drawing/2014/main" id="{F86A78FC-AAD0-D2A5-B830-51BA8185C2D5}"/>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0984" r="20984"/>
          <a:stretch>
            <a:fillRect/>
          </a:stretch>
        </p:blipFill>
        <p:spPr/>
      </p:pic>
      <p:sp>
        <p:nvSpPr>
          <p:cNvPr id="10" name="TextBox 9">
            <a:extLst>
              <a:ext uri="{FF2B5EF4-FFF2-40B4-BE49-F238E27FC236}">
                <a16:creationId xmlns:a16="http://schemas.microsoft.com/office/drawing/2014/main" id="{B5BF3446-665E-84E9-BF6D-FE105AA1DDD9}"/>
              </a:ext>
            </a:extLst>
          </p:cNvPr>
          <p:cNvSpPr txBox="1"/>
          <p:nvPr/>
        </p:nvSpPr>
        <p:spPr>
          <a:xfrm>
            <a:off x="9690403" y="3664066"/>
            <a:ext cx="2347722" cy="369332"/>
          </a:xfrm>
          <a:prstGeom prst="rect">
            <a:avLst/>
          </a:prstGeom>
          <a:noFill/>
        </p:spPr>
        <p:txBody>
          <a:bodyPr wrap="square">
            <a:spAutoFit/>
          </a:bodyPr>
          <a:lstStyle/>
          <a:p>
            <a:pPr algn="r"/>
            <a:r>
              <a:rPr lang="en-US" altLang="ko-KR" sz="1800" dirty="0">
                <a:solidFill>
                  <a:schemeClr val="bg1"/>
                </a:solidFill>
                <a:cs typeface="Arial" pitchFamily="34" charset="0"/>
              </a:rPr>
              <a:t>Sashidhar Bezawada</a:t>
            </a:r>
            <a:endParaRPr lang="ko-KR" altLang="en-US" sz="1800" dirty="0">
              <a:solidFill>
                <a:schemeClr val="bg1"/>
              </a:solidFill>
              <a:cs typeface="Arial" pitchFamily="34" charset="0"/>
            </a:endParaRPr>
          </a:p>
        </p:txBody>
      </p:sp>
      <p:sp>
        <p:nvSpPr>
          <p:cNvPr id="12" name="TextBox 11">
            <a:extLst>
              <a:ext uri="{FF2B5EF4-FFF2-40B4-BE49-F238E27FC236}">
                <a16:creationId xmlns:a16="http://schemas.microsoft.com/office/drawing/2014/main" id="{3097C7D9-2965-E408-674E-AF508C875622}"/>
              </a:ext>
            </a:extLst>
          </p:cNvPr>
          <p:cNvSpPr txBox="1"/>
          <p:nvPr/>
        </p:nvSpPr>
        <p:spPr>
          <a:xfrm>
            <a:off x="7276550" y="2732270"/>
            <a:ext cx="4885857" cy="461665"/>
          </a:xfrm>
          <a:prstGeom prst="rect">
            <a:avLst/>
          </a:prstGeom>
          <a:noFill/>
        </p:spPr>
        <p:txBody>
          <a:bodyPr wrap="square">
            <a:spAutoFit/>
          </a:bodyPr>
          <a:lstStyle/>
          <a:p>
            <a:pPr algn="ctr"/>
            <a:r>
              <a:rPr lang="en-US" sz="2400" b="1" dirty="0">
                <a:solidFill>
                  <a:schemeClr val="bg1"/>
                </a:solidFill>
              </a:rPr>
              <a:t>Vehicle Loan Default Prediction</a:t>
            </a:r>
          </a:p>
        </p:txBody>
      </p:sp>
      <p:pic>
        <p:nvPicPr>
          <p:cNvPr id="20" name="Audio 19">
            <a:hlinkClick r:id="" action="ppaction://media"/>
            <a:extLst>
              <a:ext uri="{FF2B5EF4-FFF2-40B4-BE49-F238E27FC236}">
                <a16:creationId xmlns:a16="http://schemas.microsoft.com/office/drawing/2014/main" id="{3768245D-B7AF-03EF-67E4-A61591D6611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3781230"/>
      </p:ext>
    </p:extLst>
  </p:cSld>
  <p:clrMapOvr>
    <a:masterClrMapping/>
  </p:clrMapOvr>
  <mc:AlternateContent xmlns:mc="http://schemas.openxmlformats.org/markup-compatibility/2006">
    <mc:Choice xmlns:p14="http://schemas.microsoft.com/office/powerpoint/2010/main" Requires="p14">
      <p:transition spd="slow" p14:dur="2000" advTm="7883"/>
    </mc:Choice>
    <mc:Fallback>
      <p:transition spd="slow" advTm="7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A200244-434A-686E-BC9C-19B414A2238A}"/>
              </a:ext>
            </a:extLst>
          </p:cNvPr>
          <p:cNvPicPr>
            <a:picLocks noChangeAspect="1"/>
          </p:cNvPicPr>
          <p:nvPr/>
        </p:nvPicPr>
        <p:blipFill>
          <a:blip r:embed="rId4"/>
          <a:stretch>
            <a:fillRect/>
          </a:stretch>
        </p:blipFill>
        <p:spPr>
          <a:xfrm>
            <a:off x="565656" y="1876902"/>
            <a:ext cx="4410075" cy="3694430"/>
          </a:xfrm>
          <a:prstGeom prst="rect">
            <a:avLst/>
          </a:prstGeom>
        </p:spPr>
      </p:pic>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5">
              <a:duotone>
                <a:prstClr val="black"/>
                <a:schemeClr val="accent2">
                  <a:tint val="45000"/>
                  <a:satMod val="400000"/>
                </a:schemeClr>
              </a:duotone>
              <a:extLst>
                <a:ext uri="{BEBA8EAE-BF5A-486C-A8C5-ECC9F3942E4B}">
                  <a14:imgProps xmlns:a14="http://schemas.microsoft.com/office/drawing/2010/main">
                    <a14:imgLayer r:embed="rId6">
                      <a14:imgEffect>
                        <a14:brightnessContrast bright="-20000"/>
                      </a14:imgEffect>
                    </a14:imgLayer>
                  </a14:imgProps>
                </a:ext>
              </a:extLst>
            </a:blip>
            <a:tile tx="0" ty="0" sx="100000" sy="100000" flip="none" algn="tl"/>
          </a:blipFill>
        </p:spPr>
        <p:txBody>
          <a:bodyPr/>
          <a:lstStyle/>
          <a:p>
            <a:pPr algn="ctr"/>
            <a:r>
              <a:rPr lang="en-US" altLang="ko-KR" sz="5400" dirty="0">
                <a:solidFill>
                  <a:schemeClr val="bg1"/>
                </a:solidFill>
                <a:latin typeface="+mj-lt"/>
                <a:cs typeface="Arial" pitchFamily="34" charset="0"/>
              </a:rPr>
              <a:t>Exploratory Data Analysis (</a:t>
            </a:r>
            <a:r>
              <a:rPr lang="en-US" altLang="ko-KR" sz="5400" dirty="0" err="1">
                <a:solidFill>
                  <a:schemeClr val="bg1"/>
                </a:solidFill>
                <a:latin typeface="+mj-lt"/>
                <a:cs typeface="Arial" pitchFamily="34" charset="0"/>
              </a:rPr>
              <a:t>Cont</a:t>
            </a:r>
            <a:r>
              <a:rPr lang="en-US" altLang="ko-KR" sz="5400" dirty="0">
                <a:solidFill>
                  <a:schemeClr val="bg1"/>
                </a:solidFill>
                <a:latin typeface="+mj-lt"/>
                <a:cs typeface="Arial" pitchFamily="34" charset="0"/>
              </a:rPr>
              <a:t>…)</a:t>
            </a:r>
            <a:endParaRPr lang="ko-KR" altLang="en-US" sz="5400"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21C0F251-E57A-45AD-A1AA-450D4FD8E14A}"/>
              </a:ext>
            </a:extLst>
          </p:cNvPr>
          <p:cNvSpPr txBox="1"/>
          <p:nvPr/>
        </p:nvSpPr>
        <p:spPr>
          <a:xfrm>
            <a:off x="5486400" y="1711401"/>
            <a:ext cx="5983550" cy="4626908"/>
          </a:xfrm>
          <a:prstGeom prst="rect">
            <a:avLst/>
          </a:prstGeom>
          <a:noFill/>
        </p:spPr>
        <p:txBody>
          <a:bodyPr wrap="square" rtlCol="0">
            <a:spAutoFit/>
          </a:bodyPr>
          <a:lstStyle/>
          <a:p>
            <a:pPr marL="0" lvl="0" indent="0" algn="just" rtl="0">
              <a:spcBef>
                <a:spcPts val="0"/>
              </a:spcBef>
              <a:spcAft>
                <a:spcPts val="1200"/>
              </a:spcAft>
              <a:buNone/>
            </a:pPr>
            <a:r>
              <a:rPr lang="en-US" sz="1800" dirty="0">
                <a:effectLst/>
                <a:latin typeface="Calibri" panose="020F0502020204030204" pitchFamily="34" charset="0"/>
                <a:ea typeface="Calibri" panose="020F0502020204030204" pitchFamily="34" charset="0"/>
              </a:rPr>
              <a:t>Heat maps to identify the correlation :</a:t>
            </a:r>
          </a:p>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Keeping the variables due to the positive correlation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10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PRI_NO_OF_ACCTS_new</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PRI_OVERDUE_ACCTS_new</a:t>
            </a:r>
            <a:r>
              <a:rPr lang="en-US" sz="1800" dirty="0">
                <a:effectLst/>
                <a:latin typeface="Calibri" panose="020F0502020204030204" pitchFamily="34" charset="0"/>
                <a:ea typeface="Calibri" panose="020F0502020204030204" pitchFamily="34" charset="0"/>
                <a:cs typeface="Calibri" panose="020F0502020204030204" pitchFamily="34" charset="0"/>
              </a:rPr>
              <a:t>’ are perfectly positively correlated and hence keeping 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10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'SEC_NO_OF_ACCTS', 'SEC_ACTIVE_ACCTS' are highly positively correlated, hence keeping 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10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'SEC_CURRENT_BALANCE', 'SEC_SANCTIONED_AMOUNT', 'SEC_DISBURSED_AMOUNT' are highly positively correlated, hence keeping 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10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Calibri" panose="020F0502020204030204" pitchFamily="34" charset="0"/>
              </a:rPr>
              <a:t>'AVERAGE_ACCT_AGE', '</a:t>
            </a:r>
            <a:r>
              <a:rPr lang="en-US" sz="1800" dirty="0" err="1">
                <a:effectLst/>
                <a:latin typeface="Calibri" panose="020F0502020204030204" pitchFamily="34" charset="0"/>
                <a:ea typeface="Calibri" panose="020F0502020204030204" pitchFamily="34" charset="0"/>
                <a:cs typeface="Calibri" panose="020F0502020204030204" pitchFamily="34" charset="0"/>
              </a:rPr>
              <a:t>CREDIT_HISTORY_LENGTH'are</a:t>
            </a:r>
            <a:r>
              <a:rPr lang="en-US" sz="1800" dirty="0">
                <a:effectLst/>
                <a:latin typeface="Calibri" panose="020F0502020204030204" pitchFamily="34" charset="0"/>
                <a:ea typeface="Calibri" panose="020F0502020204030204" pitchFamily="34" charset="0"/>
                <a:cs typeface="Calibri" panose="020F0502020204030204" pitchFamily="34" charset="0"/>
              </a:rPr>
              <a:t> highly positively correlated and hence keeping 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rtl="0">
              <a:spcBef>
                <a:spcPts val="0"/>
              </a:spcBef>
              <a:spcAft>
                <a:spcPts val="1200"/>
              </a:spcAft>
              <a:buNone/>
            </a:pPr>
            <a:r>
              <a:rPr lang="en-US" sz="1800" dirty="0">
                <a:effectLst/>
                <a:latin typeface="Calibri" panose="020F0502020204030204" pitchFamily="34" charset="0"/>
                <a:ea typeface="Calibri" panose="020F0502020204030204" pitchFamily="34" charset="0"/>
              </a:rPr>
              <a:t> </a:t>
            </a:r>
            <a:endParaRPr lang="en-US" sz="1600" dirty="0"/>
          </a:p>
        </p:txBody>
      </p:sp>
      <p:pic>
        <p:nvPicPr>
          <p:cNvPr id="21" name="Audio 20">
            <a:hlinkClick r:id="" action="ppaction://media"/>
            <a:extLst>
              <a:ext uri="{FF2B5EF4-FFF2-40B4-BE49-F238E27FC236}">
                <a16:creationId xmlns:a16="http://schemas.microsoft.com/office/drawing/2014/main" id="{5C42D019-50AE-781A-3C3F-B78CF0AF380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5455228"/>
      </p:ext>
    </p:extLst>
  </p:cSld>
  <p:clrMapOvr>
    <a:masterClrMapping/>
  </p:clrMapOvr>
  <mc:AlternateContent xmlns:mc="http://schemas.openxmlformats.org/markup-compatibility/2006">
    <mc:Choice xmlns:p14="http://schemas.microsoft.com/office/powerpoint/2010/main" Requires="p14">
      <p:transition spd="slow" p14:dur="2000" advTm="26290"/>
    </mc:Choice>
    <mc:Fallback>
      <p:transition spd="slow" advTm="26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pPr algn="ctr"/>
            <a:r>
              <a:rPr lang="en-US" altLang="ko-KR" sz="5400" dirty="0">
                <a:solidFill>
                  <a:schemeClr val="bg1"/>
                </a:solidFill>
                <a:latin typeface="+mj-lt"/>
                <a:cs typeface="Arial" pitchFamily="34" charset="0"/>
              </a:rPr>
              <a:t>Exploratory Data Analysis (</a:t>
            </a:r>
            <a:r>
              <a:rPr lang="en-US" altLang="ko-KR" sz="5400" dirty="0" err="1">
                <a:solidFill>
                  <a:schemeClr val="bg1"/>
                </a:solidFill>
                <a:latin typeface="+mj-lt"/>
                <a:cs typeface="Arial" pitchFamily="34" charset="0"/>
              </a:rPr>
              <a:t>Cont</a:t>
            </a:r>
            <a:r>
              <a:rPr lang="en-US" altLang="ko-KR" sz="5400" dirty="0">
                <a:solidFill>
                  <a:schemeClr val="bg1"/>
                </a:solidFill>
                <a:latin typeface="+mj-lt"/>
                <a:cs typeface="Arial" pitchFamily="34" charset="0"/>
              </a:rPr>
              <a:t>…)</a:t>
            </a:r>
            <a:endParaRPr lang="ko-KR" altLang="en-US" sz="5400"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21C0F251-E57A-45AD-A1AA-450D4FD8E14A}"/>
              </a:ext>
            </a:extLst>
          </p:cNvPr>
          <p:cNvSpPr txBox="1"/>
          <p:nvPr/>
        </p:nvSpPr>
        <p:spPr>
          <a:xfrm>
            <a:off x="1055914" y="1711401"/>
            <a:ext cx="10003771" cy="392159"/>
          </a:xfrm>
          <a:prstGeom prst="rect">
            <a:avLst/>
          </a:prstGeom>
          <a:noFill/>
        </p:spPr>
        <p:txBody>
          <a:bodyPr wrap="square" rtlCol="0">
            <a:spAutoFit/>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Based on the above EDA, these are the final train &amp; test datasets with Binned &amp; continuous variables.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3" name="Picture 2" descr="A screenshot of a computer screen&#10;&#10;Description automatically generated">
            <a:extLst>
              <a:ext uri="{FF2B5EF4-FFF2-40B4-BE49-F238E27FC236}">
                <a16:creationId xmlns:a16="http://schemas.microsoft.com/office/drawing/2014/main" id="{F2ED941C-60C2-098E-5C5B-7307FC1AD0D8}"/>
              </a:ext>
            </a:extLst>
          </p:cNvPr>
          <p:cNvPicPr>
            <a:picLocks noChangeAspect="1"/>
          </p:cNvPicPr>
          <p:nvPr/>
        </p:nvPicPr>
        <p:blipFill>
          <a:blip r:embed="rId6"/>
          <a:stretch>
            <a:fillRect/>
          </a:stretch>
        </p:blipFill>
        <p:spPr>
          <a:xfrm>
            <a:off x="1812346" y="2418150"/>
            <a:ext cx="5943600" cy="1925955"/>
          </a:xfrm>
          <a:prstGeom prst="rect">
            <a:avLst/>
          </a:prstGeom>
        </p:spPr>
      </p:pic>
      <p:pic>
        <p:nvPicPr>
          <p:cNvPr id="18" name="Audio 17">
            <a:hlinkClick r:id="" action="ppaction://media"/>
            <a:extLst>
              <a:ext uri="{FF2B5EF4-FFF2-40B4-BE49-F238E27FC236}">
                <a16:creationId xmlns:a16="http://schemas.microsoft.com/office/drawing/2014/main" id="{72B84938-7A6E-FB7C-46B4-526B80C1BEA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1119702"/>
      </p:ext>
    </p:extLst>
  </p:cSld>
  <p:clrMapOvr>
    <a:masterClrMapping/>
  </p:clrMapOvr>
  <mc:AlternateContent xmlns:mc="http://schemas.openxmlformats.org/markup-compatibility/2006">
    <mc:Choice xmlns:p14="http://schemas.microsoft.com/office/powerpoint/2010/main" Requires="p14">
      <p:transition spd="slow" p14:dur="2000" advTm="13068"/>
    </mc:Choice>
    <mc:Fallback>
      <p:transition spd="slow" advTm="13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pPr marL="0" marR="0">
              <a:lnSpc>
                <a:spcPct val="115000"/>
              </a:lnSpc>
              <a:spcBef>
                <a:spcPts val="0"/>
              </a:spcBef>
              <a:spcAft>
                <a:spcPts val="1000"/>
              </a:spcAft>
            </a:pPr>
            <a:r>
              <a:rPr lang="en-US" dirty="0">
                <a:solidFill>
                  <a:schemeClr val="bg1"/>
                </a:solidFill>
              </a:rPr>
              <a:t>Risks / Contingencies</a:t>
            </a:r>
          </a:p>
        </p:txBody>
      </p:sp>
      <p:sp>
        <p:nvSpPr>
          <p:cNvPr id="4" name="TextBox 3">
            <a:extLst>
              <a:ext uri="{FF2B5EF4-FFF2-40B4-BE49-F238E27FC236}">
                <a16:creationId xmlns:a16="http://schemas.microsoft.com/office/drawing/2014/main" id="{21C0F251-E57A-45AD-A1AA-450D4FD8E14A}"/>
              </a:ext>
            </a:extLst>
          </p:cNvPr>
          <p:cNvSpPr txBox="1"/>
          <p:nvPr/>
        </p:nvSpPr>
        <p:spPr>
          <a:xfrm>
            <a:off x="1055914" y="1711401"/>
            <a:ext cx="10003771" cy="3890937"/>
          </a:xfrm>
          <a:prstGeom prst="rect">
            <a:avLst/>
          </a:prstGeom>
          <a:noFill/>
        </p:spPr>
        <p:txBody>
          <a:bodyPr wrap="square" rtlCol="0">
            <a:spAutoFit/>
          </a:bodyPr>
          <a:lstStyle/>
          <a:p>
            <a:pPr marL="0" marR="0" algn="just">
              <a:lnSpc>
                <a:spcPct val="20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the dataset is small and simulated dataset, it is highly possible that few models may perform poorly on the data hence as a contingency plan, I have aimed to apply multiple models and compare the results but still results may not be aligned with real world scenario, but I take this opportunity in validating my understanding with end-to-end flow of applying predictive analytics to a problem. </a:t>
            </a:r>
          </a:p>
          <a:p>
            <a:pPr marL="0" marR="0" algn="just">
              <a:lnSpc>
                <a:spcPct val="20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general, such datasets would be imbalanced so I am keeping close tab on sampling (under/over). </a:t>
            </a:r>
          </a:p>
          <a:p>
            <a:pPr marL="0" marR="0" algn="just">
              <a:lnSpc>
                <a:spcPct val="200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will be using SMOTE, </a:t>
            </a: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to generate new and synthetic data, which can be used for training our 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15" name="Audio 14">
            <a:hlinkClick r:id="" action="ppaction://media"/>
            <a:extLst>
              <a:ext uri="{FF2B5EF4-FFF2-40B4-BE49-F238E27FC236}">
                <a16:creationId xmlns:a16="http://schemas.microsoft.com/office/drawing/2014/main" id="{7DE02C5C-6B2D-09B1-EC9E-1781E1361CB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781628"/>
      </p:ext>
    </p:extLst>
  </p:cSld>
  <p:clrMapOvr>
    <a:masterClrMapping/>
  </p:clrMapOvr>
  <mc:AlternateContent xmlns:mc="http://schemas.openxmlformats.org/markup-compatibility/2006">
    <mc:Choice xmlns:p14="http://schemas.microsoft.com/office/powerpoint/2010/main" Requires="p14">
      <p:transition spd="slow" p14:dur="2000" advTm="43798"/>
    </mc:Choice>
    <mc:Fallback>
      <p:transition spd="slow" advTm="43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499E92-50A7-4680-90CB-41532F4FC718}"/>
              </a:ext>
            </a:extLst>
          </p:cNvPr>
          <p:cNvSpPr/>
          <p:nvPr/>
        </p:nvSpPr>
        <p:spPr>
          <a:xfrm>
            <a:off x="6204622" y="1850571"/>
            <a:ext cx="5636534" cy="2427515"/>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42C12F7-AE9B-40D2-A6C4-2F1B6BC860EE}"/>
              </a:ext>
            </a:extLst>
          </p:cNvPr>
          <p:cNvSpPr txBox="1"/>
          <p:nvPr/>
        </p:nvSpPr>
        <p:spPr>
          <a:xfrm>
            <a:off x="6594413" y="2543937"/>
            <a:ext cx="4989896" cy="1015663"/>
          </a:xfrm>
          <a:prstGeom prst="rect">
            <a:avLst/>
          </a:prstGeom>
          <a:noFill/>
        </p:spPr>
        <p:txBody>
          <a:bodyPr wrap="square" rtlCol="0" anchor="ctr">
            <a:spAutoFit/>
          </a:bodyPr>
          <a:lstStyle/>
          <a:p>
            <a:pPr algn="ctr"/>
            <a:r>
              <a:rPr lang="en-US" sz="3600" dirty="0">
                <a:solidFill>
                  <a:schemeClr val="bg1"/>
                </a:solidFill>
              </a:rPr>
              <a:t>Models &amp; Metrics</a:t>
            </a:r>
          </a:p>
          <a:p>
            <a:pPr algn="ctr"/>
            <a:endParaRPr lang="en-US" sz="2400" b="1" dirty="0">
              <a:solidFill>
                <a:schemeClr val="bg1"/>
              </a:solidFill>
              <a:latin typeface="Calibri"/>
              <a:ea typeface="Calibri"/>
              <a:cs typeface="Calibri"/>
              <a:sym typeface="Calibri"/>
            </a:endParaRPr>
          </a:p>
        </p:txBody>
      </p:sp>
      <p:pic>
        <p:nvPicPr>
          <p:cNvPr id="9" name="Audio 8">
            <a:hlinkClick r:id="" action="ppaction://media"/>
            <a:extLst>
              <a:ext uri="{FF2B5EF4-FFF2-40B4-BE49-F238E27FC236}">
                <a16:creationId xmlns:a16="http://schemas.microsoft.com/office/drawing/2014/main" id="{8CB6B52C-FC8E-E890-397A-D607F38769C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839056"/>
      </p:ext>
    </p:extLst>
  </p:cSld>
  <p:clrMapOvr>
    <a:masterClrMapping/>
  </p:clrMapOvr>
  <mc:AlternateContent xmlns:mc="http://schemas.openxmlformats.org/markup-compatibility/2006">
    <mc:Choice xmlns:p14="http://schemas.microsoft.com/office/powerpoint/2010/main" Requires="p14">
      <p:transition spd="slow" p14:dur="2000" advTm="2027"/>
    </mc:Choice>
    <mc:Fallback>
      <p:transition spd="slow" advTm="2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i="0" u="none" strike="noStrike" dirty="0">
                <a:solidFill>
                  <a:schemeClr val="bg1"/>
                </a:solidFill>
                <a:effectLst/>
                <a:latin typeface="-apple-system"/>
              </a:rPr>
              <a:t>Logistic Regression</a:t>
            </a:r>
            <a:endParaRPr lang="en-US" sz="5400" dirty="0">
              <a:solidFill>
                <a:schemeClr val="bg1"/>
              </a:solidFill>
              <a:sym typeface="Calibri"/>
            </a:endParaRPr>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 name="TextBox 2">
            <a:extLst>
              <a:ext uri="{FF2B5EF4-FFF2-40B4-BE49-F238E27FC236}">
                <a16:creationId xmlns:a16="http://schemas.microsoft.com/office/drawing/2014/main" id="{524A73B0-7B68-4800-71D4-DAC753E4D1ED}"/>
              </a:ext>
            </a:extLst>
          </p:cNvPr>
          <p:cNvSpPr txBox="1"/>
          <p:nvPr/>
        </p:nvSpPr>
        <p:spPr>
          <a:xfrm>
            <a:off x="6308751" y="1711401"/>
            <a:ext cx="4750934" cy="1569660"/>
          </a:xfrm>
          <a:prstGeom prst="rect">
            <a:avLst/>
          </a:prstGeom>
          <a:noFill/>
        </p:spPr>
        <p:txBody>
          <a:bodyPr wrap="square" rtlCol="0">
            <a:spAutoFit/>
          </a:bodyPr>
          <a:lstStyle/>
          <a:p>
            <a:r>
              <a:rPr lang="en-US" sz="1200" b="1" dirty="0">
                <a:sym typeface="Calibri"/>
              </a:rPr>
              <a:t>Accuracy of model  	0.7828912097102786</a:t>
            </a:r>
          </a:p>
          <a:p>
            <a:r>
              <a:rPr lang="en-US" sz="1200" b="1" dirty="0">
                <a:sym typeface="Calibri"/>
              </a:rPr>
              <a:t>F1 Score  		0.00842311459353575</a:t>
            </a:r>
          </a:p>
          <a:p>
            <a:r>
              <a:rPr lang="en-US" sz="1200" b="1" dirty="0">
                <a:sym typeface="Calibri"/>
              </a:rPr>
              <a:t>Recall Score  	0.004246494173414972</a:t>
            </a:r>
          </a:p>
          <a:p>
            <a:r>
              <a:rPr lang="en-US" sz="1200" b="1" dirty="0">
                <a:sym typeface="Calibri"/>
              </a:rPr>
              <a:t>AUC Score  		0.5015616801780649</a:t>
            </a:r>
          </a:p>
          <a:p>
            <a:r>
              <a:rPr lang="en-US" sz="1200" b="1" dirty="0">
                <a:sym typeface="Calibri"/>
              </a:rPr>
              <a:t>Balanced Accuracy Score0.5015616801780648</a:t>
            </a:r>
          </a:p>
          <a:p>
            <a:endParaRPr lang="en-US" sz="1200" b="1" dirty="0">
              <a:sym typeface="Calibri"/>
            </a:endParaRPr>
          </a:p>
          <a:p>
            <a:r>
              <a:rPr lang="en-US" sz="1200" b="1" dirty="0">
                <a:sym typeface="Calibri"/>
              </a:rPr>
              <a:t>Accuracy score is good, however the model is not predicting the Defaults well</a:t>
            </a:r>
            <a:endParaRPr lang="en-US" sz="1100" dirty="0"/>
          </a:p>
        </p:txBody>
      </p:sp>
      <p:pic>
        <p:nvPicPr>
          <p:cNvPr id="6" name="Picture 5">
            <a:extLst>
              <a:ext uri="{FF2B5EF4-FFF2-40B4-BE49-F238E27FC236}">
                <a16:creationId xmlns:a16="http://schemas.microsoft.com/office/drawing/2014/main" id="{A7DAE4DB-905C-2761-CE43-143A71A4878C}"/>
              </a:ext>
            </a:extLst>
          </p:cNvPr>
          <p:cNvPicPr>
            <a:picLocks noChangeAspect="1"/>
          </p:cNvPicPr>
          <p:nvPr/>
        </p:nvPicPr>
        <p:blipFill>
          <a:blip r:embed="rId6"/>
          <a:stretch>
            <a:fillRect/>
          </a:stretch>
        </p:blipFill>
        <p:spPr>
          <a:xfrm>
            <a:off x="859634" y="1853986"/>
            <a:ext cx="4314825" cy="3200400"/>
          </a:xfrm>
          <a:prstGeom prst="rect">
            <a:avLst/>
          </a:prstGeom>
        </p:spPr>
      </p:pic>
      <p:pic>
        <p:nvPicPr>
          <p:cNvPr id="11" name="Audio 10">
            <a:hlinkClick r:id="" action="ppaction://media"/>
            <a:extLst>
              <a:ext uri="{FF2B5EF4-FFF2-40B4-BE49-F238E27FC236}">
                <a16:creationId xmlns:a16="http://schemas.microsoft.com/office/drawing/2014/main" id="{C3774F68-D580-3DDF-F558-7DF7667B44F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16993022"/>
      </p:ext>
    </p:extLst>
  </p:cSld>
  <p:clrMapOvr>
    <a:masterClrMapping/>
  </p:clrMapOvr>
  <mc:AlternateContent xmlns:mc="http://schemas.openxmlformats.org/markup-compatibility/2006">
    <mc:Choice xmlns:p14="http://schemas.microsoft.com/office/powerpoint/2010/main" Requires="p14">
      <p:transition spd="slow" p14:dur="2000" advTm="13342"/>
    </mc:Choice>
    <mc:Fallback>
      <p:transition spd="slow" advTm="13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i="0" u="none" strike="noStrike" dirty="0">
                <a:solidFill>
                  <a:schemeClr val="bg1"/>
                </a:solidFill>
                <a:effectLst/>
                <a:latin typeface="-apple-system"/>
              </a:rPr>
              <a:t>Random Forest</a:t>
            </a:r>
            <a:endParaRPr lang="en-US" sz="5400" dirty="0">
              <a:solidFill>
                <a:schemeClr val="bg1"/>
              </a:solidFill>
              <a:sym typeface="Calibri"/>
            </a:endParaRPr>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 name="TextBox 2">
            <a:extLst>
              <a:ext uri="{FF2B5EF4-FFF2-40B4-BE49-F238E27FC236}">
                <a16:creationId xmlns:a16="http://schemas.microsoft.com/office/drawing/2014/main" id="{524A73B0-7B68-4800-71D4-DAC753E4D1ED}"/>
              </a:ext>
            </a:extLst>
          </p:cNvPr>
          <p:cNvSpPr txBox="1"/>
          <p:nvPr/>
        </p:nvSpPr>
        <p:spPr>
          <a:xfrm>
            <a:off x="6308751" y="1711401"/>
            <a:ext cx="4750934" cy="1754326"/>
          </a:xfrm>
          <a:prstGeom prst="rect">
            <a:avLst/>
          </a:prstGeom>
          <a:noFill/>
        </p:spPr>
        <p:txBody>
          <a:bodyPr wrap="square" rtlCol="0">
            <a:spAutoFit/>
          </a:bodyPr>
          <a:lstStyle/>
          <a:p>
            <a:endParaRPr lang="en-US" sz="1200" b="1" dirty="0">
              <a:sym typeface="Calibri"/>
            </a:endParaRPr>
          </a:p>
          <a:p>
            <a:r>
              <a:rPr lang="en-US" sz="1200" b="1" dirty="0">
                <a:sym typeface="Calibri"/>
              </a:rPr>
              <a:t>Accuracy of model  	0.7678797366558727</a:t>
            </a:r>
          </a:p>
          <a:p>
            <a:r>
              <a:rPr lang="en-US" sz="1200" b="1" dirty="0">
                <a:sym typeface="Calibri"/>
              </a:rPr>
              <a:t>F1 Score  		0.11423895253682488</a:t>
            </a:r>
          </a:p>
          <a:p>
            <a:r>
              <a:rPr lang="en-US" sz="1200" b="1" dirty="0">
                <a:sym typeface="Calibri"/>
              </a:rPr>
              <a:t>Recall Score  	0.06893146355915465</a:t>
            </a:r>
          </a:p>
          <a:p>
            <a:r>
              <a:rPr lang="en-US" sz="1200" b="1" dirty="0">
                <a:sym typeface="Calibri"/>
              </a:rPr>
              <a:t>AUC Score  		0.5153450633779886</a:t>
            </a:r>
          </a:p>
          <a:p>
            <a:r>
              <a:rPr lang="en-US" sz="1200" b="1" dirty="0">
                <a:sym typeface="Calibri"/>
              </a:rPr>
              <a:t>Balanced Accuracy Score0.5153450633779885</a:t>
            </a:r>
          </a:p>
          <a:p>
            <a:endParaRPr lang="en-US" sz="1200" b="1" dirty="0">
              <a:sym typeface="Calibri"/>
            </a:endParaRPr>
          </a:p>
          <a:p>
            <a:r>
              <a:rPr lang="en-US" sz="1200" b="1" dirty="0">
                <a:sym typeface="Calibri"/>
              </a:rPr>
              <a:t>Accuracy score is good, however the model is predicting the Defaults better than Logistic reg</a:t>
            </a:r>
            <a:endParaRPr lang="en-US" sz="1100" dirty="0"/>
          </a:p>
        </p:txBody>
      </p:sp>
      <p:pic>
        <p:nvPicPr>
          <p:cNvPr id="5" name="Picture 4">
            <a:extLst>
              <a:ext uri="{FF2B5EF4-FFF2-40B4-BE49-F238E27FC236}">
                <a16:creationId xmlns:a16="http://schemas.microsoft.com/office/drawing/2014/main" id="{14FF61AA-A2F9-F0B9-BDEB-A3C9F25C681F}"/>
              </a:ext>
            </a:extLst>
          </p:cNvPr>
          <p:cNvPicPr>
            <a:picLocks noChangeAspect="1"/>
          </p:cNvPicPr>
          <p:nvPr/>
        </p:nvPicPr>
        <p:blipFill>
          <a:blip r:embed="rId6"/>
          <a:stretch>
            <a:fillRect/>
          </a:stretch>
        </p:blipFill>
        <p:spPr>
          <a:xfrm>
            <a:off x="946048" y="1810942"/>
            <a:ext cx="4505325" cy="3228975"/>
          </a:xfrm>
          <a:prstGeom prst="rect">
            <a:avLst/>
          </a:prstGeom>
        </p:spPr>
      </p:pic>
      <p:pic>
        <p:nvPicPr>
          <p:cNvPr id="27" name="Audio 26">
            <a:hlinkClick r:id="" action="ppaction://media"/>
            <a:extLst>
              <a:ext uri="{FF2B5EF4-FFF2-40B4-BE49-F238E27FC236}">
                <a16:creationId xmlns:a16="http://schemas.microsoft.com/office/drawing/2014/main" id="{24D21162-E6AE-5649-9F3A-AB64199D497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6431874"/>
      </p:ext>
    </p:extLst>
  </p:cSld>
  <p:clrMapOvr>
    <a:masterClrMapping/>
  </p:clrMapOvr>
  <mc:AlternateContent xmlns:mc="http://schemas.openxmlformats.org/markup-compatibility/2006">
    <mc:Choice xmlns:p14="http://schemas.microsoft.com/office/powerpoint/2010/main" Requires="p14">
      <p:transition spd="slow" p14:dur="2000" advTm="15690"/>
    </mc:Choice>
    <mc:Fallback>
      <p:transition spd="slow" advTm="15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dirty="0">
                <a:solidFill>
                  <a:schemeClr val="bg1"/>
                </a:solidFill>
                <a:latin typeface="-apple-system"/>
              </a:rPr>
              <a:t>Naive Bayes </a:t>
            </a:r>
            <a:endParaRPr lang="en-US" dirty="0">
              <a:solidFill>
                <a:schemeClr val="bg1"/>
              </a:solidFill>
              <a:latin typeface="-apple-system"/>
              <a:sym typeface="Calibri"/>
            </a:endParaRPr>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 name="TextBox 2">
            <a:extLst>
              <a:ext uri="{FF2B5EF4-FFF2-40B4-BE49-F238E27FC236}">
                <a16:creationId xmlns:a16="http://schemas.microsoft.com/office/drawing/2014/main" id="{524A73B0-7B68-4800-71D4-DAC753E4D1ED}"/>
              </a:ext>
            </a:extLst>
          </p:cNvPr>
          <p:cNvSpPr txBox="1"/>
          <p:nvPr/>
        </p:nvSpPr>
        <p:spPr>
          <a:xfrm>
            <a:off x="6308751" y="1711401"/>
            <a:ext cx="4750934" cy="1446550"/>
          </a:xfrm>
          <a:prstGeom prst="rect">
            <a:avLst/>
          </a:prstGeom>
          <a:noFill/>
        </p:spPr>
        <p:txBody>
          <a:bodyPr wrap="square" rtlCol="0">
            <a:spAutoFit/>
          </a:bodyPr>
          <a:lstStyle/>
          <a:p>
            <a:r>
              <a:rPr lang="en-US" sz="1100" b="1" dirty="0"/>
              <a:t>Accuracy of model  	0.34018142437434323</a:t>
            </a:r>
          </a:p>
          <a:p>
            <a:r>
              <a:rPr lang="en-US" sz="1100" b="1" dirty="0"/>
              <a:t>F1 Score  		0.36774617787276015</a:t>
            </a:r>
          </a:p>
          <a:p>
            <a:r>
              <a:rPr lang="en-US" sz="1100" b="1" dirty="0"/>
              <a:t>Recall Score  	0.8836658107841201</a:t>
            </a:r>
          </a:p>
          <a:p>
            <a:r>
              <a:rPr lang="en-US" sz="1100" b="1" dirty="0"/>
              <a:t>AUC Score  		0.5365459583984975</a:t>
            </a:r>
          </a:p>
          <a:p>
            <a:r>
              <a:rPr lang="en-US" sz="1100" b="1" dirty="0"/>
              <a:t>Balanced Accuracy Score  	0.5365459583984975</a:t>
            </a:r>
          </a:p>
          <a:p>
            <a:endParaRPr lang="en-US" sz="1100" b="1" dirty="0"/>
          </a:p>
          <a:p>
            <a:r>
              <a:rPr lang="en-US" sz="1100" b="1" dirty="0"/>
              <a:t>Model accuracy is very poor</a:t>
            </a:r>
          </a:p>
          <a:p>
            <a:endParaRPr lang="en-US" sz="1100" dirty="0"/>
          </a:p>
        </p:txBody>
      </p:sp>
      <p:pic>
        <p:nvPicPr>
          <p:cNvPr id="5" name="Picture 4">
            <a:extLst>
              <a:ext uri="{FF2B5EF4-FFF2-40B4-BE49-F238E27FC236}">
                <a16:creationId xmlns:a16="http://schemas.microsoft.com/office/drawing/2014/main" id="{DCF50ED3-1D28-5175-38D0-0603C56F4405}"/>
              </a:ext>
            </a:extLst>
          </p:cNvPr>
          <p:cNvPicPr>
            <a:picLocks noChangeAspect="1"/>
          </p:cNvPicPr>
          <p:nvPr/>
        </p:nvPicPr>
        <p:blipFill>
          <a:blip r:embed="rId6"/>
          <a:stretch>
            <a:fillRect/>
          </a:stretch>
        </p:blipFill>
        <p:spPr>
          <a:xfrm>
            <a:off x="1060348" y="1628110"/>
            <a:ext cx="4276725" cy="3248025"/>
          </a:xfrm>
          <a:prstGeom prst="rect">
            <a:avLst/>
          </a:prstGeom>
        </p:spPr>
      </p:pic>
      <p:pic>
        <p:nvPicPr>
          <p:cNvPr id="11" name="Audio 10">
            <a:hlinkClick r:id="" action="ppaction://media"/>
            <a:extLst>
              <a:ext uri="{FF2B5EF4-FFF2-40B4-BE49-F238E27FC236}">
                <a16:creationId xmlns:a16="http://schemas.microsoft.com/office/drawing/2014/main" id="{D62AAE42-E9B7-22CF-E612-6673B887671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70667379"/>
      </p:ext>
    </p:extLst>
  </p:cSld>
  <p:clrMapOvr>
    <a:masterClrMapping/>
  </p:clrMapOvr>
  <mc:AlternateContent xmlns:mc="http://schemas.openxmlformats.org/markup-compatibility/2006">
    <mc:Choice xmlns:p14="http://schemas.microsoft.com/office/powerpoint/2010/main" Requires="p14">
      <p:transition spd="slow" p14:dur="2000" advTm="9442"/>
    </mc:Choice>
    <mc:Fallback>
      <p:transition spd="slow" advTm="9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dirty="0">
                <a:solidFill>
                  <a:schemeClr val="bg1"/>
                </a:solidFill>
                <a:latin typeface="-apple-system"/>
              </a:rPr>
              <a:t>Stochastic Gradient Descent</a:t>
            </a:r>
            <a:endParaRPr lang="en-US" dirty="0">
              <a:solidFill>
                <a:schemeClr val="bg1"/>
              </a:solidFill>
              <a:latin typeface="-apple-system"/>
              <a:sym typeface="Calibri"/>
            </a:endParaRPr>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 name="TextBox 2">
            <a:extLst>
              <a:ext uri="{FF2B5EF4-FFF2-40B4-BE49-F238E27FC236}">
                <a16:creationId xmlns:a16="http://schemas.microsoft.com/office/drawing/2014/main" id="{524A73B0-7B68-4800-71D4-DAC753E4D1ED}"/>
              </a:ext>
            </a:extLst>
          </p:cNvPr>
          <p:cNvSpPr txBox="1"/>
          <p:nvPr/>
        </p:nvSpPr>
        <p:spPr>
          <a:xfrm>
            <a:off x="6308751" y="1711401"/>
            <a:ext cx="4750934" cy="1569660"/>
          </a:xfrm>
          <a:prstGeom prst="rect">
            <a:avLst/>
          </a:prstGeom>
          <a:noFill/>
        </p:spPr>
        <p:txBody>
          <a:bodyPr wrap="square" rtlCol="0">
            <a:spAutoFit/>
          </a:bodyPr>
          <a:lstStyle/>
          <a:p>
            <a:r>
              <a:rPr lang="en-US" sz="1200" b="1" dirty="0">
                <a:sym typeface="Calibri"/>
              </a:rPr>
              <a:t>Accuracy of model  	0.7826124252106967</a:t>
            </a:r>
          </a:p>
          <a:p>
            <a:r>
              <a:rPr lang="en-US" sz="1200" b="1" dirty="0">
                <a:sym typeface="Calibri"/>
              </a:rPr>
              <a:t>F1 Score  		0.002754549926217413</a:t>
            </a:r>
          </a:p>
          <a:p>
            <a:r>
              <a:rPr lang="en-US" sz="1200" b="1" dirty="0">
                <a:sym typeface="Calibri"/>
              </a:rPr>
              <a:t>Recall Score  	0.0013825794983211535</a:t>
            </a:r>
          </a:p>
          <a:p>
            <a:r>
              <a:rPr lang="en-US" sz="1200" b="1" dirty="0">
                <a:sym typeface="Calibri"/>
              </a:rPr>
              <a:t>AUC Score  		0.5003488709024272</a:t>
            </a:r>
          </a:p>
          <a:p>
            <a:r>
              <a:rPr lang="en-US" sz="1200" b="1" dirty="0">
                <a:sym typeface="Calibri"/>
              </a:rPr>
              <a:t>Balanced Accuracy Score0.5003488709024273</a:t>
            </a:r>
          </a:p>
          <a:p>
            <a:endParaRPr lang="en-US" sz="1200" b="1" dirty="0">
              <a:sym typeface="Calibri"/>
            </a:endParaRPr>
          </a:p>
          <a:p>
            <a:r>
              <a:rPr lang="en-US" sz="1200" b="1" dirty="0">
                <a:sym typeface="Calibri"/>
              </a:rPr>
              <a:t>Accuracy score is good, however the model is not predicting the Defaults well</a:t>
            </a:r>
            <a:endParaRPr lang="en-US" sz="1100" dirty="0"/>
          </a:p>
        </p:txBody>
      </p:sp>
      <p:pic>
        <p:nvPicPr>
          <p:cNvPr id="5" name="Picture 4">
            <a:extLst>
              <a:ext uri="{FF2B5EF4-FFF2-40B4-BE49-F238E27FC236}">
                <a16:creationId xmlns:a16="http://schemas.microsoft.com/office/drawing/2014/main" id="{AC784064-B479-9B9A-BA62-7D41310E748A}"/>
              </a:ext>
            </a:extLst>
          </p:cNvPr>
          <p:cNvPicPr>
            <a:picLocks noChangeAspect="1"/>
          </p:cNvPicPr>
          <p:nvPr/>
        </p:nvPicPr>
        <p:blipFill>
          <a:blip r:embed="rId6"/>
          <a:stretch>
            <a:fillRect/>
          </a:stretch>
        </p:blipFill>
        <p:spPr>
          <a:xfrm>
            <a:off x="1132315" y="1838325"/>
            <a:ext cx="4429125" cy="3181350"/>
          </a:xfrm>
          <a:prstGeom prst="rect">
            <a:avLst/>
          </a:prstGeom>
        </p:spPr>
      </p:pic>
      <p:pic>
        <p:nvPicPr>
          <p:cNvPr id="10" name="Audio 9">
            <a:hlinkClick r:id="" action="ppaction://media"/>
            <a:extLst>
              <a:ext uri="{FF2B5EF4-FFF2-40B4-BE49-F238E27FC236}">
                <a16:creationId xmlns:a16="http://schemas.microsoft.com/office/drawing/2014/main" id="{336F04DA-ABE0-1F4A-33A0-FA10E1268A9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4766470"/>
      </p:ext>
    </p:extLst>
  </p:cSld>
  <p:clrMapOvr>
    <a:masterClrMapping/>
  </p:clrMapOvr>
  <mc:AlternateContent xmlns:mc="http://schemas.openxmlformats.org/markup-compatibility/2006">
    <mc:Choice xmlns:p14="http://schemas.microsoft.com/office/powerpoint/2010/main" Requires="p14">
      <p:transition spd="slow" p14:dur="2000" advTm="11137"/>
    </mc:Choice>
    <mc:Fallback>
      <p:transition spd="slow" advTm="11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dirty="0">
                <a:solidFill>
                  <a:schemeClr val="bg1"/>
                </a:solidFill>
                <a:latin typeface="-apple-system"/>
              </a:rPr>
              <a:t>Decision tree </a:t>
            </a:r>
            <a:endParaRPr lang="en-US" dirty="0">
              <a:solidFill>
                <a:schemeClr val="bg1"/>
              </a:solidFill>
              <a:latin typeface="-apple-system"/>
              <a:sym typeface="Calibri"/>
            </a:endParaRPr>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 name="TextBox 2">
            <a:extLst>
              <a:ext uri="{FF2B5EF4-FFF2-40B4-BE49-F238E27FC236}">
                <a16:creationId xmlns:a16="http://schemas.microsoft.com/office/drawing/2014/main" id="{524A73B0-7B68-4800-71D4-DAC753E4D1ED}"/>
              </a:ext>
            </a:extLst>
          </p:cNvPr>
          <p:cNvSpPr txBox="1"/>
          <p:nvPr/>
        </p:nvSpPr>
        <p:spPr>
          <a:xfrm>
            <a:off x="6308751" y="1711401"/>
            <a:ext cx="4750934" cy="1785104"/>
          </a:xfrm>
          <a:prstGeom prst="rect">
            <a:avLst/>
          </a:prstGeom>
          <a:noFill/>
        </p:spPr>
        <p:txBody>
          <a:bodyPr wrap="square" rtlCol="0">
            <a:spAutoFit/>
          </a:bodyPr>
          <a:lstStyle/>
          <a:p>
            <a:endParaRPr lang="en-US" sz="1100" b="1" dirty="0"/>
          </a:p>
          <a:p>
            <a:r>
              <a:rPr lang="en-US" sz="1100" b="1" dirty="0"/>
              <a:t>Accuracy of model  	0.7798460251763848</a:t>
            </a:r>
          </a:p>
          <a:p>
            <a:r>
              <a:rPr lang="en-US" sz="1100" b="1" dirty="0"/>
              <a:t>F1 Score  		0.03296910324039186</a:t>
            </a:r>
          </a:p>
          <a:p>
            <a:r>
              <a:rPr lang="en-US" sz="1100" b="1" dirty="0"/>
              <a:t>Recall Score  	0.017282243729014417</a:t>
            </a:r>
          </a:p>
          <a:p>
            <a:r>
              <a:rPr lang="en-US" sz="1100" b="1" dirty="0"/>
              <a:t>AUC Score  		0.5043266443956673</a:t>
            </a:r>
          </a:p>
          <a:p>
            <a:r>
              <a:rPr lang="en-US" sz="1100" b="1" dirty="0"/>
              <a:t>Balanced Accuracy Score  	0.5043266443956673</a:t>
            </a:r>
          </a:p>
          <a:p>
            <a:endParaRPr lang="en-US" sz="1100" b="1" dirty="0"/>
          </a:p>
          <a:p>
            <a:r>
              <a:rPr lang="en-US" sz="1100" b="1" dirty="0"/>
              <a:t>Accuracy score is good, however the model is not predicting the Defaults well</a:t>
            </a:r>
          </a:p>
          <a:p>
            <a:endParaRPr lang="en-US" sz="1100" dirty="0"/>
          </a:p>
        </p:txBody>
      </p:sp>
      <p:pic>
        <p:nvPicPr>
          <p:cNvPr id="5" name="Picture 4">
            <a:extLst>
              <a:ext uri="{FF2B5EF4-FFF2-40B4-BE49-F238E27FC236}">
                <a16:creationId xmlns:a16="http://schemas.microsoft.com/office/drawing/2014/main" id="{46D3BDF1-F211-C906-1B2F-5A66F9D2921A}"/>
              </a:ext>
            </a:extLst>
          </p:cNvPr>
          <p:cNvPicPr>
            <a:picLocks noChangeAspect="1"/>
          </p:cNvPicPr>
          <p:nvPr/>
        </p:nvPicPr>
        <p:blipFill>
          <a:blip r:embed="rId6"/>
          <a:stretch>
            <a:fillRect/>
          </a:stretch>
        </p:blipFill>
        <p:spPr>
          <a:xfrm>
            <a:off x="1270808" y="1819275"/>
            <a:ext cx="4314825" cy="3219450"/>
          </a:xfrm>
          <a:prstGeom prst="rect">
            <a:avLst/>
          </a:prstGeom>
        </p:spPr>
      </p:pic>
      <p:pic>
        <p:nvPicPr>
          <p:cNvPr id="10" name="Audio 9">
            <a:hlinkClick r:id="" action="ppaction://media"/>
            <a:extLst>
              <a:ext uri="{FF2B5EF4-FFF2-40B4-BE49-F238E27FC236}">
                <a16:creationId xmlns:a16="http://schemas.microsoft.com/office/drawing/2014/main" id="{18539AD7-D5C2-258B-2AD7-ED5D5C8B9CA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7855365"/>
      </p:ext>
    </p:extLst>
  </p:cSld>
  <p:clrMapOvr>
    <a:masterClrMapping/>
  </p:clrMapOvr>
  <mc:AlternateContent xmlns:mc="http://schemas.openxmlformats.org/markup-compatibility/2006">
    <mc:Choice xmlns:p14="http://schemas.microsoft.com/office/powerpoint/2010/main" Requires="p14">
      <p:transition spd="slow" p14:dur="2000" advTm="10100"/>
    </mc:Choice>
    <mc:Fallback>
      <p:transition spd="slow" advTm="10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i="0" u="none" strike="noStrike" dirty="0">
                <a:solidFill>
                  <a:schemeClr val="bg1"/>
                </a:solidFill>
                <a:effectLst/>
                <a:latin typeface="-apple-system"/>
              </a:rPr>
              <a:t>Random Forest ( SMOTE )</a:t>
            </a:r>
            <a:endParaRPr lang="en-US" sz="5400" dirty="0">
              <a:solidFill>
                <a:schemeClr val="bg1"/>
              </a:solidFill>
              <a:sym typeface="Calibri"/>
            </a:endParaRPr>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 name="TextBox 2">
            <a:extLst>
              <a:ext uri="{FF2B5EF4-FFF2-40B4-BE49-F238E27FC236}">
                <a16:creationId xmlns:a16="http://schemas.microsoft.com/office/drawing/2014/main" id="{524A73B0-7B68-4800-71D4-DAC753E4D1ED}"/>
              </a:ext>
            </a:extLst>
          </p:cNvPr>
          <p:cNvSpPr txBox="1"/>
          <p:nvPr/>
        </p:nvSpPr>
        <p:spPr>
          <a:xfrm>
            <a:off x="6308751" y="1711401"/>
            <a:ext cx="4750934" cy="1446550"/>
          </a:xfrm>
          <a:prstGeom prst="rect">
            <a:avLst/>
          </a:prstGeom>
          <a:noFill/>
        </p:spPr>
        <p:txBody>
          <a:bodyPr wrap="square" rtlCol="0">
            <a:spAutoFit/>
          </a:bodyPr>
          <a:lstStyle/>
          <a:p>
            <a:r>
              <a:rPr lang="en-US" sz="1100" b="1" dirty="0"/>
              <a:t>Accuracy of model  	0.7095506870936197</a:t>
            </a:r>
          </a:p>
          <a:p>
            <a:r>
              <a:rPr lang="en-US" sz="1100" b="1" dirty="0"/>
              <a:t>F1 Score  		0.24742176386913228</a:t>
            </a:r>
          </a:p>
          <a:p>
            <a:r>
              <a:rPr lang="en-US" sz="1100" b="1" dirty="0"/>
              <a:t>Recall Score  	0.22185905612244897</a:t>
            </a:r>
          </a:p>
          <a:p>
            <a:r>
              <a:rPr lang="en-US" sz="1100" b="1" dirty="0"/>
              <a:t>AUC Score  		0.53257123753767</a:t>
            </a:r>
          </a:p>
          <a:p>
            <a:r>
              <a:rPr lang="en-US" sz="1100" b="1" dirty="0"/>
              <a:t>Balanced Accuracy Score	0.53257123753767</a:t>
            </a:r>
          </a:p>
          <a:p>
            <a:endParaRPr lang="en-US" sz="1100" b="1" dirty="0"/>
          </a:p>
          <a:p>
            <a:r>
              <a:rPr lang="en-US" sz="1100" b="1" dirty="0"/>
              <a:t>The accuracy of RF might have gone down by 7% but is predicting defaults better now.</a:t>
            </a:r>
          </a:p>
        </p:txBody>
      </p:sp>
      <p:pic>
        <p:nvPicPr>
          <p:cNvPr id="5" name="Picture 4">
            <a:extLst>
              <a:ext uri="{FF2B5EF4-FFF2-40B4-BE49-F238E27FC236}">
                <a16:creationId xmlns:a16="http://schemas.microsoft.com/office/drawing/2014/main" id="{BD1E53EC-807F-40AC-8367-AA4290184539}"/>
              </a:ext>
            </a:extLst>
          </p:cNvPr>
          <p:cNvPicPr>
            <a:picLocks noChangeAspect="1"/>
          </p:cNvPicPr>
          <p:nvPr/>
        </p:nvPicPr>
        <p:blipFill>
          <a:blip r:embed="rId6"/>
          <a:stretch>
            <a:fillRect/>
          </a:stretch>
        </p:blipFill>
        <p:spPr>
          <a:xfrm>
            <a:off x="969861" y="1628847"/>
            <a:ext cx="4457700" cy="3200400"/>
          </a:xfrm>
          <a:prstGeom prst="rect">
            <a:avLst/>
          </a:prstGeom>
        </p:spPr>
      </p:pic>
      <p:pic>
        <p:nvPicPr>
          <p:cNvPr id="21" name="Audio 20">
            <a:hlinkClick r:id="" action="ppaction://media"/>
            <a:extLst>
              <a:ext uri="{FF2B5EF4-FFF2-40B4-BE49-F238E27FC236}">
                <a16:creationId xmlns:a16="http://schemas.microsoft.com/office/drawing/2014/main" id="{7F9601F2-F49F-3D0C-1335-30BB3A2ED9D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86599232"/>
      </p:ext>
    </p:extLst>
  </p:cSld>
  <p:clrMapOvr>
    <a:masterClrMapping/>
  </p:clrMapOvr>
  <mc:AlternateContent xmlns:mc="http://schemas.openxmlformats.org/markup-compatibility/2006">
    <mc:Choice xmlns:p14="http://schemas.microsoft.com/office/powerpoint/2010/main" Requires="p14">
      <p:transition spd="slow" p14:dur="2000" advTm="25525"/>
    </mc:Choice>
    <mc:Fallback>
      <p:transition spd="slow" advTm="25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499E92-50A7-4680-90CB-41532F4FC718}"/>
              </a:ext>
            </a:extLst>
          </p:cNvPr>
          <p:cNvSpPr/>
          <p:nvPr/>
        </p:nvSpPr>
        <p:spPr>
          <a:xfrm>
            <a:off x="6089072" y="293611"/>
            <a:ext cx="5636534"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91A18A-7559-4485-BC2C-6ACBBA9F87DF}"/>
              </a:ext>
            </a:extLst>
          </p:cNvPr>
          <p:cNvSpPr txBox="1"/>
          <p:nvPr/>
        </p:nvSpPr>
        <p:spPr>
          <a:xfrm>
            <a:off x="6358098" y="2601707"/>
            <a:ext cx="4661840" cy="3416320"/>
          </a:xfrm>
          <a:prstGeom prst="rect">
            <a:avLst/>
          </a:prstGeom>
          <a:noFill/>
        </p:spPr>
        <p:txBody>
          <a:bodyPr wrap="square" lIns="108000" rIns="108000" rtlCol="0">
            <a:spAutoFit/>
          </a:bodyPr>
          <a:lstStyle/>
          <a:p>
            <a:pPr marL="285750" indent="-285750">
              <a:buFont typeface="Arial" panose="020B0604020202020204" pitchFamily="34" charset="0"/>
              <a:buChar char="•"/>
            </a:pPr>
            <a:r>
              <a:rPr lang="en" dirty="0">
                <a:solidFill>
                  <a:schemeClr val="bg1"/>
                </a:solidFill>
              </a:rPr>
              <a:t>Introduction</a:t>
            </a:r>
          </a:p>
          <a:p>
            <a:pPr marL="285750" indent="-285750">
              <a:buFont typeface="Arial" panose="020B0604020202020204" pitchFamily="34" charset="0"/>
              <a:buChar char="•"/>
            </a:pPr>
            <a:r>
              <a:rPr lang="en-US" dirty="0">
                <a:solidFill>
                  <a:schemeClr val="bg1"/>
                </a:solidFill>
              </a:rPr>
              <a:t>Dataset &amp; Source</a:t>
            </a:r>
          </a:p>
          <a:p>
            <a:pPr marL="285750" indent="-285750">
              <a:buFont typeface="Arial" panose="020B0604020202020204" pitchFamily="34" charset="0"/>
              <a:buChar char="•"/>
            </a:pPr>
            <a:r>
              <a:rPr lang="en-US" altLang="ko-KR" dirty="0">
                <a:solidFill>
                  <a:schemeClr val="bg1"/>
                </a:solidFill>
              </a:rPr>
              <a:t>Data Transformation</a:t>
            </a:r>
          </a:p>
          <a:p>
            <a:pPr marL="285750" indent="-285750">
              <a:buFont typeface="Arial" panose="020B0604020202020204" pitchFamily="34" charset="0"/>
              <a:buChar char="•"/>
            </a:pPr>
            <a:r>
              <a:rPr lang="en-US" dirty="0">
                <a:solidFill>
                  <a:schemeClr val="bg1"/>
                </a:solidFill>
              </a:rPr>
              <a:t>Exploratory Data Analysis</a:t>
            </a:r>
          </a:p>
          <a:p>
            <a:pPr marL="285750" indent="-285750">
              <a:buFont typeface="Arial" panose="020B0604020202020204" pitchFamily="34" charset="0"/>
              <a:buChar char="•"/>
            </a:pPr>
            <a:r>
              <a:rPr lang="en-US" dirty="0">
                <a:solidFill>
                  <a:schemeClr val="bg1"/>
                </a:solidFill>
              </a:rPr>
              <a:t>Risks / Contingencies</a:t>
            </a:r>
            <a:endParaRPr lang="en-US" altLang="ko-KR" dirty="0">
              <a:solidFill>
                <a:schemeClr val="bg1"/>
              </a:solidFill>
            </a:endParaRPr>
          </a:p>
          <a:p>
            <a:pPr marL="285750" indent="-285750">
              <a:buFont typeface="Arial" panose="020B0604020202020204" pitchFamily="34" charset="0"/>
              <a:buChar char="•"/>
            </a:pPr>
            <a:r>
              <a:rPr lang="en-US" dirty="0">
                <a:solidFill>
                  <a:schemeClr val="bg1"/>
                </a:solidFill>
              </a:rPr>
              <a:t>Models &amp; Metrics</a:t>
            </a:r>
          </a:p>
          <a:p>
            <a:pPr marL="285750" indent="-285750">
              <a:buFont typeface="Arial" panose="020B0604020202020204" pitchFamily="34" charset="0"/>
              <a:buChar char="•"/>
            </a:pPr>
            <a:r>
              <a:rPr lang="en-US" dirty="0">
                <a:solidFill>
                  <a:schemeClr val="bg1"/>
                </a:solidFill>
              </a:rPr>
              <a:t>Result Interpretation</a:t>
            </a:r>
          </a:p>
          <a:p>
            <a:pPr marL="285750" indent="-285750">
              <a:buFont typeface="Arial" panose="020B0604020202020204" pitchFamily="34" charset="0"/>
              <a:buChar char="•"/>
            </a:pPr>
            <a:r>
              <a:rPr lang="en-US" dirty="0">
                <a:solidFill>
                  <a:schemeClr val="bg1"/>
                </a:solidFill>
              </a:rPr>
              <a:t>Conclusion</a:t>
            </a:r>
          </a:p>
          <a:p>
            <a:pPr marL="285750" indent="-285750">
              <a:buFont typeface="Arial" panose="020B0604020202020204" pitchFamily="34" charset="0"/>
              <a:buChar char="•"/>
            </a:pPr>
            <a:r>
              <a:rPr lang="en-US" sz="1800" b="0" i="0" u="none" strike="noStrike" dirty="0">
                <a:solidFill>
                  <a:schemeClr val="bg1"/>
                </a:solidFill>
                <a:effectLst/>
                <a:latin typeface="Helvetica Neue"/>
              </a:rPr>
              <a:t>References</a:t>
            </a:r>
            <a:endParaRPr lang="en-US" dirty="0">
              <a:solidFill>
                <a:schemeClr val="bg1"/>
              </a:solidFill>
            </a:endParaRPr>
          </a:p>
          <a:p>
            <a:pPr marL="285750" indent="-285750">
              <a:buFont typeface="Arial" panose="020B0604020202020204" pitchFamily="34" charset="0"/>
              <a:buChar char="•"/>
            </a:pPr>
            <a:endParaRPr lang="en-US" altLang="ko-KR" dirty="0">
              <a:solidFill>
                <a:schemeClr val="bg1"/>
              </a:solidFill>
            </a:endParaRPr>
          </a:p>
          <a:p>
            <a:pPr marL="285750" indent="-285750">
              <a:buFont typeface="Arial" panose="020B0604020202020204" pitchFamily="34" charset="0"/>
              <a:buChar char="•"/>
            </a:pPr>
            <a:endParaRPr lang="en-US" altLang="ko-KR" dirty="0">
              <a:solidFill>
                <a:schemeClr val="bg1"/>
              </a:solidFill>
            </a:endParaRPr>
          </a:p>
          <a:p>
            <a:endParaRPr lang="en" dirty="0">
              <a:solidFill>
                <a:schemeClr val="bg1"/>
              </a:solidFill>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6358098" y="1296712"/>
            <a:ext cx="4989896" cy="923330"/>
          </a:xfrm>
          <a:prstGeom prst="rect">
            <a:avLst/>
          </a:prstGeom>
          <a:noFill/>
        </p:spPr>
        <p:txBody>
          <a:bodyPr wrap="square" rtlCol="0" anchor="ctr">
            <a:spAutoFit/>
          </a:bodyPr>
          <a:lstStyle/>
          <a:p>
            <a:pPr algn="ctr"/>
            <a:r>
              <a:rPr lang="en-US" altLang="ko-KR" sz="5400" dirty="0">
                <a:solidFill>
                  <a:schemeClr val="bg1"/>
                </a:solidFill>
                <a:latin typeface="+mj-lt"/>
                <a:cs typeface="Arial" pitchFamily="34" charset="0"/>
              </a:rPr>
              <a:t>Agenda</a:t>
            </a:r>
            <a:endParaRPr lang="ko-KR" altLang="en-US" sz="5400" dirty="0">
              <a:solidFill>
                <a:schemeClr val="bg1"/>
              </a:solidFill>
              <a:latin typeface="+mj-lt"/>
              <a:cs typeface="Arial" pitchFamily="34" charset="0"/>
            </a:endParaRPr>
          </a:p>
        </p:txBody>
      </p:sp>
      <p:pic>
        <p:nvPicPr>
          <p:cNvPr id="32" name="Audio 31">
            <a:hlinkClick r:id="" action="ppaction://media"/>
            <a:extLst>
              <a:ext uri="{FF2B5EF4-FFF2-40B4-BE49-F238E27FC236}">
                <a16:creationId xmlns:a16="http://schemas.microsoft.com/office/drawing/2014/main" id="{7CDEB5E7-86F9-5821-CE2A-5387A6E378E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01309028"/>
      </p:ext>
    </p:extLst>
  </p:cSld>
  <p:clrMapOvr>
    <a:masterClrMapping/>
  </p:clrMapOvr>
  <mc:AlternateContent xmlns:mc="http://schemas.openxmlformats.org/markup-compatibility/2006">
    <mc:Choice xmlns:p14="http://schemas.microsoft.com/office/powerpoint/2010/main" Requires="p14">
      <p:transition spd="slow" p14:dur="2000" advTm="4002"/>
    </mc:Choice>
    <mc:Fallback>
      <p:transition spd="slow" advTm="4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DFE8D0-ECF9-41FB-B7B9-FB5C1A7B7E6E}"/>
              </a:ext>
            </a:extLst>
          </p:cNvPr>
          <p:cNvSpPr/>
          <p:nvPr/>
        </p:nvSpPr>
        <p:spPr>
          <a:xfrm>
            <a:off x="88499" y="937727"/>
            <a:ext cx="11677650" cy="6367462"/>
          </a:xfrm>
          <a:prstGeom prst="roundRect">
            <a:avLst>
              <a:gd name="adj" fmla="val 1203"/>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8460D4-8F70-99DD-23B3-E44EE6574A3F}"/>
              </a:ext>
            </a:extLst>
          </p:cNvPr>
          <p:cNvSpPr txBox="1"/>
          <p:nvPr/>
        </p:nvSpPr>
        <p:spPr>
          <a:xfrm>
            <a:off x="2645546" y="2045314"/>
            <a:ext cx="7255555" cy="1323439"/>
          </a:xfrm>
          <a:prstGeom prst="rect">
            <a:avLst/>
          </a:prstGeom>
          <a:noFill/>
        </p:spPr>
        <p:txBody>
          <a:bodyPr wrap="square" rtlCol="0" anchor="ctr">
            <a:spAutoFit/>
          </a:bodyPr>
          <a:lstStyle/>
          <a:p>
            <a:pPr algn="ctr"/>
            <a:r>
              <a:rPr lang="en-US" altLang="ko-KR" sz="4000" b="1" dirty="0">
                <a:solidFill>
                  <a:schemeClr val="bg1"/>
                </a:solidFill>
                <a:latin typeface="+mj-lt"/>
                <a:cs typeface="Arial" pitchFamily="34" charset="0"/>
              </a:rPr>
              <a:t>Result Interpretation </a:t>
            </a:r>
          </a:p>
          <a:p>
            <a:pPr algn="ctr"/>
            <a:r>
              <a:rPr lang="en-US" altLang="ko-KR" sz="4000" b="1" dirty="0">
                <a:solidFill>
                  <a:schemeClr val="bg1"/>
                </a:solidFill>
                <a:latin typeface="+mj-lt"/>
                <a:cs typeface="Arial" pitchFamily="34" charset="0"/>
              </a:rPr>
              <a:t>&amp; Conclusion</a:t>
            </a:r>
          </a:p>
        </p:txBody>
      </p:sp>
      <p:pic>
        <p:nvPicPr>
          <p:cNvPr id="11" name="Audio 10">
            <a:hlinkClick r:id="" action="ppaction://media"/>
            <a:extLst>
              <a:ext uri="{FF2B5EF4-FFF2-40B4-BE49-F238E27FC236}">
                <a16:creationId xmlns:a16="http://schemas.microsoft.com/office/drawing/2014/main" id="{371609FE-785A-1AE0-799D-F032ED208F3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200738"/>
      </p:ext>
    </p:extLst>
  </p:cSld>
  <p:clrMapOvr>
    <a:masterClrMapping/>
  </p:clrMapOvr>
  <mc:AlternateContent xmlns:mc="http://schemas.openxmlformats.org/markup-compatibility/2006">
    <mc:Choice xmlns:p14="http://schemas.microsoft.com/office/powerpoint/2010/main" Requires="p14">
      <p:transition spd="slow" p14:dur="2000" advTm="6066"/>
    </mc:Choice>
    <mc:Fallback>
      <p:transition spd="slow" advTm="6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dirty="0">
                <a:solidFill>
                  <a:schemeClr val="bg1"/>
                </a:solidFill>
                <a:latin typeface="Calibri"/>
                <a:cs typeface="Calibri"/>
              </a:rPr>
              <a:t>Result Interpretation </a:t>
            </a:r>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 name="TextBox 2">
            <a:extLst>
              <a:ext uri="{FF2B5EF4-FFF2-40B4-BE49-F238E27FC236}">
                <a16:creationId xmlns:a16="http://schemas.microsoft.com/office/drawing/2014/main" id="{524A73B0-7B68-4800-71D4-DAC753E4D1ED}"/>
              </a:ext>
            </a:extLst>
          </p:cNvPr>
          <p:cNvSpPr txBox="1"/>
          <p:nvPr/>
        </p:nvSpPr>
        <p:spPr>
          <a:xfrm>
            <a:off x="6249017" y="1995421"/>
            <a:ext cx="4750934" cy="4331314"/>
          </a:xfrm>
          <a:prstGeom prst="rect">
            <a:avLst/>
          </a:prstGeom>
          <a:noFill/>
        </p:spPr>
        <p:txBody>
          <a:bodyPr wrap="square" rtlCol="0">
            <a:spAutoFit/>
          </a:bodyPr>
          <a:lstStyle/>
          <a:p>
            <a:pPr marL="171450" marR="0" indent="-171450">
              <a:lnSpc>
                <a:spcPct val="115000"/>
              </a:lnSpc>
              <a:spcBef>
                <a:spcPts val="0"/>
              </a:spcBef>
              <a:spcAft>
                <a:spcPts val="10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Logistic Regression model achieved higher accuracy of 78.289% compared to other models. However, the model is not predicting the Defaults well.</a:t>
            </a:r>
          </a:p>
          <a:p>
            <a:pPr marL="171450" marR="0" indent="-171450">
              <a:lnSpc>
                <a:spcPct val="115000"/>
              </a:lnSpc>
              <a:spcBef>
                <a:spcPts val="0"/>
              </a:spcBef>
              <a:spcAft>
                <a:spcPts val="10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Random Forest models performed better than other models in predicting the Defaults, indicating they have learned something useful.</a:t>
            </a:r>
          </a:p>
          <a:p>
            <a:pPr marL="171450" marR="0" indent="-171450">
              <a:lnSpc>
                <a:spcPct val="115000"/>
              </a:lnSpc>
              <a:spcBef>
                <a:spcPts val="0"/>
              </a:spcBef>
              <a:spcAft>
                <a:spcPts val="10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Random Forest model ( SMOTE ) had higher F1-Score of 24.724%  than Random Forest model ( without SMOTE) with 11.423%.</a:t>
            </a:r>
          </a:p>
          <a:p>
            <a:pPr marL="171450" marR="0" indent="-171450">
              <a:lnSpc>
                <a:spcPct val="115000"/>
              </a:lnSpc>
              <a:spcBef>
                <a:spcPts val="0"/>
              </a:spcBef>
              <a:spcAft>
                <a:spcPts val="10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Random Forest model ( SMOTE ) had higher Recall Score of 22.185%  than Random Forest model ( without SMOTE) with 10.995%.. When the model predicted positive, the Decision Tree was slightly more likely to be correct.</a:t>
            </a:r>
          </a:p>
          <a:p>
            <a:pPr marL="171450" marR="0" indent="-171450">
              <a:lnSpc>
                <a:spcPct val="115000"/>
              </a:lnSpc>
              <a:spcBef>
                <a:spcPts val="0"/>
              </a:spcBef>
              <a:spcAft>
                <a:spcPts val="10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ROC AUC score was higher for Logistic Regression (53.257%) compared to the other models considered useful.</a:t>
            </a:r>
          </a:p>
          <a:p>
            <a:pPr marL="171450" marR="0" indent="-171450">
              <a:lnSpc>
                <a:spcPct val="115000"/>
              </a:lnSpc>
              <a:spcBef>
                <a:spcPts val="0"/>
              </a:spcBef>
              <a:spcAft>
                <a:spcPts val="100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confusion matrices and classification metrics like false positive rate illustrate the types of errors made by each model. The Random Forest model had fewer false positives than Stochastic Gradient Descent &amp; Decision Tree models.</a:t>
            </a:r>
          </a:p>
        </p:txBody>
      </p:sp>
      <p:pic>
        <p:nvPicPr>
          <p:cNvPr id="4" name="Picture 3" descr="A screenshot of a computer&#10;&#10;Description automatically generated">
            <a:extLst>
              <a:ext uri="{FF2B5EF4-FFF2-40B4-BE49-F238E27FC236}">
                <a16:creationId xmlns:a16="http://schemas.microsoft.com/office/drawing/2014/main" id="{EF0DF892-7CC0-90DF-4B3F-3D1294361076}"/>
              </a:ext>
            </a:extLst>
          </p:cNvPr>
          <p:cNvPicPr>
            <a:picLocks noChangeAspect="1"/>
          </p:cNvPicPr>
          <p:nvPr/>
        </p:nvPicPr>
        <p:blipFill>
          <a:blip r:embed="rId6"/>
          <a:stretch>
            <a:fillRect/>
          </a:stretch>
        </p:blipFill>
        <p:spPr>
          <a:xfrm>
            <a:off x="665741" y="1746008"/>
            <a:ext cx="5383776" cy="3086735"/>
          </a:xfrm>
          <a:prstGeom prst="rect">
            <a:avLst/>
          </a:prstGeom>
        </p:spPr>
      </p:pic>
      <p:pic>
        <p:nvPicPr>
          <p:cNvPr id="16" name="Audio 15">
            <a:hlinkClick r:id="" action="ppaction://media"/>
            <a:extLst>
              <a:ext uri="{FF2B5EF4-FFF2-40B4-BE49-F238E27FC236}">
                <a16:creationId xmlns:a16="http://schemas.microsoft.com/office/drawing/2014/main" id="{776BC44F-1D2A-3B82-ED63-E6628EAE675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77909131"/>
      </p:ext>
    </p:extLst>
  </p:cSld>
  <p:clrMapOvr>
    <a:masterClrMapping/>
  </p:clrMapOvr>
  <mc:AlternateContent xmlns:mc="http://schemas.openxmlformats.org/markup-compatibility/2006">
    <mc:Choice xmlns:p14="http://schemas.microsoft.com/office/powerpoint/2010/main" Requires="p14">
      <p:transition spd="slow" p14:dur="2000" advTm="106723"/>
    </mc:Choice>
    <mc:Fallback>
      <p:transition spd="slow" advTm="106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sz="5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Conclusion</a:t>
            </a:r>
            <a:endParaRPr lang="en-US" dirty="0">
              <a:solidFill>
                <a:schemeClr val="bg1"/>
              </a:solidFill>
            </a:endParaRPr>
          </a:p>
        </p:txBody>
      </p:sp>
      <p:sp>
        <p:nvSpPr>
          <p:cNvPr id="4" name="TextBox 3">
            <a:extLst>
              <a:ext uri="{FF2B5EF4-FFF2-40B4-BE49-F238E27FC236}">
                <a16:creationId xmlns:a16="http://schemas.microsoft.com/office/drawing/2014/main" id="{21C0F251-E57A-45AD-A1AA-450D4FD8E14A}"/>
              </a:ext>
            </a:extLst>
          </p:cNvPr>
          <p:cNvSpPr txBox="1"/>
          <p:nvPr/>
        </p:nvSpPr>
        <p:spPr>
          <a:xfrm>
            <a:off x="1055914" y="1711401"/>
            <a:ext cx="10003771" cy="3579891"/>
          </a:xfrm>
          <a:prstGeom prst="rect">
            <a:avLst/>
          </a:prstGeom>
          <a:noFill/>
        </p:spPr>
        <p:txBody>
          <a:bodyPr wrap="square" rtlCol="0">
            <a:spAutoFit/>
          </a:bodyPr>
          <a:lstStyle/>
          <a:p>
            <a:pPr marL="285750" marR="0" indent="-285750">
              <a:lnSpc>
                <a:spcPct val="115000"/>
              </a:lnSpc>
              <a:spcBef>
                <a:spcPts val="0"/>
              </a:spcBef>
              <a:spcAft>
                <a:spcPts val="10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Based on the metrics from different Model, my conclusion is that the best result is obtained by Random Forest after deploying [ SMOTE ], as it has better Recall score (22.18%) along with 70.95% accuracy. </a:t>
            </a:r>
          </a:p>
          <a:p>
            <a:pPr marL="285750" marR="0" indent="-285750">
              <a:lnSpc>
                <a:spcPct val="115000"/>
              </a:lnSpc>
              <a:spcBef>
                <a:spcPts val="0"/>
              </a:spcBef>
              <a:spcAft>
                <a:spcPts val="10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Few key insights to  highlight are ASSET_COST, LTV, PERFORM_CNS_SCORE, </a:t>
            </a: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PRI_NO_OF_ACCTS</a:t>
            </a:r>
            <a:r>
              <a:rPr lang="en-US" sz="1800" dirty="0">
                <a:effectLst/>
                <a:latin typeface="Calibri" panose="020F0502020204030204" pitchFamily="34" charset="0"/>
                <a:ea typeface="Calibri" panose="020F0502020204030204" pitchFamily="34" charset="0"/>
                <a:cs typeface="Times New Roman" panose="02020603050405020304" pitchFamily="18" charset="0"/>
              </a:rPr>
              <a:t>, PRI_OVERDUE_ACCTS.</a:t>
            </a:r>
          </a:p>
          <a:p>
            <a:pPr marL="285750" marR="0" indent="-285750">
              <a:lnSpc>
                <a:spcPct val="115000"/>
              </a:lnSpc>
              <a:spcBef>
                <a:spcPts val="0"/>
              </a:spcBef>
              <a:spcAft>
                <a:spcPts val="1000"/>
              </a:spcAft>
              <a:buFont typeface="Arial" panose="020B0604020202020204" pitchFamily="34" charset="0"/>
              <a:buChar char="•"/>
            </a:pP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Chances of a customer to default a loan is more with Self employed is more than Salaried.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1000"/>
              </a:spcAft>
              <a:buFont typeface="Arial" panose="020B0604020202020204" pitchFamily="34" charset="0"/>
              <a:buChar char="•"/>
            </a:pP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Customer with just more than one account have less chance to default.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1000"/>
              </a:spcAft>
              <a:buFont typeface="Arial" panose="020B0604020202020204" pitchFamily="34" charset="0"/>
              <a:buChar char="•"/>
            </a:pP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Customer with no credit bureau are more likely to default.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1000"/>
              </a:spcAft>
              <a:buFont typeface="Arial" panose="020B0604020202020204" pitchFamily="34" charset="0"/>
              <a:buChar char="•"/>
            </a:pP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Customers with LTV high have more likely chance to default.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4EC9B447-507C-C42F-515D-2BE63CD6446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64234873"/>
      </p:ext>
    </p:extLst>
  </p:cSld>
  <p:clrMapOvr>
    <a:masterClrMapping/>
  </p:clrMapOvr>
  <mc:AlternateContent xmlns:mc="http://schemas.openxmlformats.org/markup-compatibility/2006">
    <mc:Choice xmlns:p14="http://schemas.microsoft.com/office/powerpoint/2010/main" Requires="p14">
      <p:transition spd="slow" p14:dur="2000" advTm="53428"/>
    </mc:Choice>
    <mc:Fallback>
      <p:transition spd="slow" advTm="53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sz="5400" b="0" i="0" u="none" strike="noStrike" dirty="0">
                <a:solidFill>
                  <a:schemeClr val="bg1"/>
                </a:solidFill>
                <a:effectLst/>
                <a:latin typeface="Helvetica Neue"/>
              </a:rPr>
              <a:t>References</a:t>
            </a:r>
            <a:endParaRPr lang="en-US" dirty="0">
              <a:solidFill>
                <a:schemeClr val="bg1"/>
              </a:solidFill>
            </a:endParaRPr>
          </a:p>
        </p:txBody>
      </p:sp>
      <p:sp>
        <p:nvSpPr>
          <p:cNvPr id="4" name="TextBox 3">
            <a:extLst>
              <a:ext uri="{FF2B5EF4-FFF2-40B4-BE49-F238E27FC236}">
                <a16:creationId xmlns:a16="http://schemas.microsoft.com/office/drawing/2014/main" id="{21C0F251-E57A-45AD-A1AA-450D4FD8E14A}"/>
              </a:ext>
            </a:extLst>
          </p:cNvPr>
          <p:cNvSpPr txBox="1"/>
          <p:nvPr/>
        </p:nvSpPr>
        <p:spPr>
          <a:xfrm>
            <a:off x="1055914" y="1711401"/>
            <a:ext cx="10003771" cy="3333605"/>
          </a:xfrm>
          <a:prstGeom prst="rect">
            <a:avLst/>
          </a:prstGeom>
          <a:noFill/>
        </p:spPr>
        <p:txBody>
          <a:bodyPr wrap="square" rtlCol="0">
            <a:spAutoFit/>
          </a:bodyPr>
          <a:lstStyle/>
          <a:p>
            <a:pPr marL="0" marR="0">
              <a:lnSpc>
                <a:spcPct val="200000"/>
              </a:lnSpc>
              <a:spcBef>
                <a:spcPts val="0"/>
              </a:spcBef>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1. Avik Paul.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Vehicle Loan Default Prediction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100" dirty="0">
                <a:effectLst/>
                <a:latin typeface="Calibri" panose="020F0502020204030204" pitchFamily="34" charset="0"/>
                <a:ea typeface="Calibri" panose="020F0502020204030204" pitchFamily="34" charset="0"/>
                <a:cs typeface="Calibri" panose="020F0502020204030204" pitchFamily="34" charset="0"/>
                <a:hlinkClick r:id="rId6"/>
              </a:rPr>
              <a:t>https://www.kaggle.com/datasets/avikpaul4u/vehicle-loan-default-prediction</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200000"/>
              </a:lnSpc>
              <a:spcBef>
                <a:spcPts val="0"/>
              </a:spcBef>
              <a:spcAft>
                <a:spcPts val="10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2. AMAN MIGLANI. “Predicting Loan Default (Classification)”.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100" dirty="0">
                <a:effectLst/>
                <a:latin typeface="Calibri" panose="020F0502020204030204" pitchFamily="34" charset="0"/>
                <a:ea typeface="Calibri" panose="020F0502020204030204" pitchFamily="34" charset="0"/>
                <a:cs typeface="Calibri" panose="020F0502020204030204" pitchFamily="34" charset="0"/>
                <a:hlinkClick r:id="rId7"/>
              </a:rPr>
              <a:t>https://www.kaggle.com/code/datatattle/predicting-loan-default-classification#Best-result-is-obtained-by-Random-Forest-after-deploying--SMOTE</a:t>
            </a:r>
            <a:endParaRPr lang="en-US" sz="1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749B777B-288D-434F-6FC5-82526704D56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8577650"/>
      </p:ext>
    </p:extLst>
  </p:cSld>
  <p:clrMapOvr>
    <a:masterClrMapping/>
  </p:clrMapOvr>
  <mc:AlternateContent xmlns:mc="http://schemas.openxmlformats.org/markup-compatibility/2006">
    <mc:Choice xmlns:p14="http://schemas.microsoft.com/office/powerpoint/2010/main" Requires="p14">
      <p:transition spd="slow" p14:dur="2000" advTm="4451"/>
    </mc:Choice>
    <mc:Fallback>
      <p:transition spd="slow" advTm="4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pic>
        <p:nvPicPr>
          <p:cNvPr id="14" name="Audio 13">
            <a:hlinkClick r:id="" action="ppaction://media"/>
            <a:extLst>
              <a:ext uri="{FF2B5EF4-FFF2-40B4-BE49-F238E27FC236}">
                <a16:creationId xmlns:a16="http://schemas.microsoft.com/office/drawing/2014/main" id="{2AEAD892-3EE8-DB84-58F7-8C7C2403E04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02741198"/>
      </p:ext>
    </p:extLst>
  </p:cSld>
  <p:clrMapOvr>
    <a:masterClrMapping/>
  </p:clrMapOvr>
  <mc:AlternateContent xmlns:mc="http://schemas.openxmlformats.org/markup-compatibility/2006">
    <mc:Choice xmlns:p14="http://schemas.microsoft.com/office/powerpoint/2010/main" Requires="p14">
      <p:transition spd="slow" p14:dur="2000" advTm="5505"/>
    </mc:Choice>
    <mc:Fallback>
      <p:transition spd="slow" advTm="5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 dirty="0">
                <a:solidFill>
                  <a:schemeClr val="bg1"/>
                </a:solidFill>
              </a:rPr>
              <a:t>Introduction</a:t>
            </a:r>
            <a:endParaRPr lang="en-US" dirty="0">
              <a:solidFill>
                <a:schemeClr val="bg1"/>
              </a:solidFill>
            </a:endParaRPr>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 name="TextBox 2">
            <a:extLst>
              <a:ext uri="{FF2B5EF4-FFF2-40B4-BE49-F238E27FC236}">
                <a16:creationId xmlns:a16="http://schemas.microsoft.com/office/drawing/2014/main" id="{524A73B0-7B68-4800-71D4-DAC753E4D1ED}"/>
              </a:ext>
            </a:extLst>
          </p:cNvPr>
          <p:cNvSpPr txBox="1"/>
          <p:nvPr/>
        </p:nvSpPr>
        <p:spPr>
          <a:xfrm>
            <a:off x="5319566" y="1711401"/>
            <a:ext cx="5740119" cy="5098447"/>
          </a:xfrm>
          <a:prstGeom prst="rect">
            <a:avLst/>
          </a:prstGeom>
          <a:noFill/>
        </p:spPr>
        <p:txBody>
          <a:bodyPr wrap="square" rtlCol="0">
            <a:spAutoFit/>
          </a:bodyPr>
          <a:lstStyle/>
          <a:p>
            <a:pPr marL="0" marR="0">
              <a:lnSpc>
                <a:spcPct val="200000"/>
              </a:lnSpc>
              <a:spcBef>
                <a:spcPts val="0"/>
              </a:spcBef>
              <a:spcAft>
                <a:spcPts val="10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Financial institutions incur significant losses due to the default of vehicle loans. This has led to the tightening up of vehicle loan underwriting and increased vehicle loan rejection rates. The need for a better credit risk scoring model is also raised by these institutions. This warrants a study to estimate the determinants of vehicle loan default.</a:t>
            </a:r>
          </a:p>
          <a:p>
            <a:pPr marL="0" marR="0">
              <a:lnSpc>
                <a:spcPct val="200000"/>
              </a:lnSpc>
              <a:spcBef>
                <a:spcPts val="0"/>
              </a:spcBef>
              <a:spcAft>
                <a:spcPts val="10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Financial institutions have the need to accurately predict the probability of borrower defaulting on a vehicle loan in the first EMI (Equated Monthly Instalments) on the due date. Doing so will ensure that clients capable of repayment are not rejected and important determinants can be identified which can be further used for minimizing the default rates.</a:t>
            </a:r>
          </a:p>
          <a:p>
            <a:pPr marL="0" marR="0">
              <a:lnSpc>
                <a:spcPct val="200000"/>
              </a:lnSpc>
              <a:spcBef>
                <a:spcPts val="0"/>
              </a:spcBef>
              <a:spcAft>
                <a:spcPts val="10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Financial institutions are using classification models to predict the default or raise red flags on the accounts which are likely to default. One major problem is of Imbalanced Distribution of classes i.e. the available training data consists more of non-default accounts vs. default accounts. </a:t>
            </a:r>
          </a:p>
        </p:txBody>
      </p:sp>
      <p:pic>
        <p:nvPicPr>
          <p:cNvPr id="2052" name="Picture 4" descr="What Happens When a Borrower Fails to Repay a Loan? - Online Demat,  Trading, and Mutual Fund Investment in India - Fisdom">
            <a:extLst>
              <a:ext uri="{FF2B5EF4-FFF2-40B4-BE49-F238E27FC236}">
                <a16:creationId xmlns:a16="http://schemas.microsoft.com/office/drawing/2014/main" id="{81438C4F-D4A4-CE68-CB43-99092B4815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7933" y="2687919"/>
            <a:ext cx="24860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29" name="Audio 28">
            <a:hlinkClick r:id="" action="ppaction://media"/>
            <a:extLst>
              <a:ext uri="{FF2B5EF4-FFF2-40B4-BE49-F238E27FC236}">
                <a16:creationId xmlns:a16="http://schemas.microsoft.com/office/drawing/2014/main" id="{EC8E886A-2FD0-F4F4-1274-7850386ED77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1557115"/>
      </p:ext>
    </p:extLst>
  </p:cSld>
  <p:clrMapOvr>
    <a:masterClrMapping/>
  </p:clrMapOvr>
  <mc:AlternateContent xmlns:mc="http://schemas.openxmlformats.org/markup-compatibility/2006">
    <mc:Choice xmlns:p14="http://schemas.microsoft.com/office/powerpoint/2010/main" Requires="p14">
      <p:transition spd="slow" p14:dur="2000" advTm="74474"/>
    </mc:Choice>
    <mc:Fallback>
      <p:transition spd="slow" advTm="7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dirty="0">
                <a:solidFill>
                  <a:schemeClr val="bg1"/>
                </a:solidFill>
              </a:rPr>
              <a:t>Dataset &amp; Source</a:t>
            </a:r>
          </a:p>
        </p:txBody>
      </p:sp>
      <p:sp>
        <p:nvSpPr>
          <p:cNvPr id="4" name="TextBox 3">
            <a:extLst>
              <a:ext uri="{FF2B5EF4-FFF2-40B4-BE49-F238E27FC236}">
                <a16:creationId xmlns:a16="http://schemas.microsoft.com/office/drawing/2014/main" id="{21C0F251-E57A-45AD-A1AA-450D4FD8E14A}"/>
              </a:ext>
            </a:extLst>
          </p:cNvPr>
          <p:cNvSpPr txBox="1"/>
          <p:nvPr/>
        </p:nvSpPr>
        <p:spPr>
          <a:xfrm>
            <a:off x="1055914" y="1711401"/>
            <a:ext cx="10003771" cy="4662174"/>
          </a:xfrm>
          <a:prstGeom prst="rect">
            <a:avLst/>
          </a:prstGeom>
          <a:noFill/>
        </p:spPr>
        <p:txBody>
          <a:bodyPr wrap="square" rtlCol="0">
            <a:spAutoFit/>
          </a:bodyPr>
          <a:lstStyle/>
          <a:p>
            <a:pPr marL="342900" marR="0" lvl="0" indent="-342900">
              <a:lnSpc>
                <a:spcPct val="200000"/>
              </a:lnSpc>
              <a:spcBef>
                <a:spcPts val="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Dataset with the following information regarding the loan and borrower will be used:</a:t>
            </a:r>
          </a:p>
          <a:p>
            <a:pPr marL="800100" lvl="1" indent="-342900">
              <a:lnSpc>
                <a:spcPct val="200000"/>
              </a:lnSpc>
              <a:spcAft>
                <a:spcPts val="1000"/>
              </a:spcAft>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Times New Roman" panose="02020603050405020304" pitchFamily="18" charset="0"/>
              </a:rPr>
              <a:t>Borrower Information : Demographic data like age, income, Identity proof etc.</a:t>
            </a:r>
          </a:p>
          <a:p>
            <a:pPr marL="800100" lvl="1" indent="-342900">
              <a:lnSpc>
                <a:spcPct val="200000"/>
              </a:lnSpc>
              <a:spcAft>
                <a:spcPts val="1000"/>
              </a:spcAft>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Times New Roman" panose="02020603050405020304" pitchFamily="18" charset="0"/>
              </a:rPr>
              <a:t>Loan Information : Disbursal details, amount, EMI, loan to value ratio etc.</a:t>
            </a:r>
          </a:p>
          <a:p>
            <a:pPr marL="800100" lvl="1" indent="-342900">
              <a:lnSpc>
                <a:spcPct val="200000"/>
              </a:lnSpc>
              <a:spcAft>
                <a:spcPts val="1000"/>
              </a:spcAft>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Times New Roman" panose="02020603050405020304" pitchFamily="18" charset="0"/>
              </a:rPr>
              <a:t>Bureau data : Bureau score, number of active accounts, status of other loans, credit history. </a:t>
            </a:r>
          </a:p>
          <a:p>
            <a:pPr marL="342900" indent="-342900">
              <a:lnSpc>
                <a:spcPct val="200000"/>
              </a:lnSpc>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train.csv : has 41 Columns &amp; 233154 records</a:t>
            </a:r>
          </a:p>
          <a:p>
            <a:pPr marL="342900" marR="0" lvl="0" indent="-342900">
              <a:lnSpc>
                <a:spcPct val="200000"/>
              </a:lnSpc>
              <a:spcBef>
                <a:spcPts val="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test.csv  : has 40 Columns &amp; 112392 records</a:t>
            </a:r>
          </a:p>
          <a:p>
            <a:pPr marL="342900" marR="0" lvl="0" indent="-342900">
              <a:lnSpc>
                <a:spcPct val="200000"/>
              </a:lnSpc>
              <a:spcBef>
                <a:spcPts val="0"/>
              </a:spcBef>
              <a:spcAft>
                <a:spcPts val="100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 name="Audio 17">
            <a:hlinkClick r:id="" action="ppaction://media"/>
            <a:extLst>
              <a:ext uri="{FF2B5EF4-FFF2-40B4-BE49-F238E27FC236}">
                <a16:creationId xmlns:a16="http://schemas.microsoft.com/office/drawing/2014/main" id="{6788BF5E-348A-FF92-2055-DD42DEEA7FA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2108319"/>
      </p:ext>
    </p:extLst>
  </p:cSld>
  <p:clrMapOvr>
    <a:masterClrMapping/>
  </p:clrMapOvr>
  <mc:AlternateContent xmlns:mc="http://schemas.openxmlformats.org/markup-compatibility/2006">
    <mc:Choice xmlns:p14="http://schemas.microsoft.com/office/powerpoint/2010/main" Requires="p14">
      <p:transition spd="slow" p14:dur="2000" advTm="51503"/>
    </mc:Choice>
    <mc:Fallback>
      <p:transition spd="slow" advTm="51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r>
              <a:rPr lang="en-US" sz="4000" dirty="0">
                <a:solidFill>
                  <a:schemeClr val="bg1"/>
                </a:solidFill>
              </a:rPr>
              <a:t>Data Transformation</a:t>
            </a:r>
          </a:p>
        </p:txBody>
      </p:sp>
      <p:sp>
        <p:nvSpPr>
          <p:cNvPr id="4" name="TextBox 3">
            <a:extLst>
              <a:ext uri="{FF2B5EF4-FFF2-40B4-BE49-F238E27FC236}">
                <a16:creationId xmlns:a16="http://schemas.microsoft.com/office/drawing/2014/main" id="{21C0F251-E57A-45AD-A1AA-450D4FD8E14A}"/>
              </a:ext>
            </a:extLst>
          </p:cNvPr>
          <p:cNvSpPr txBox="1"/>
          <p:nvPr/>
        </p:nvSpPr>
        <p:spPr>
          <a:xfrm>
            <a:off x="1055914" y="1711401"/>
            <a:ext cx="10003771" cy="2126864"/>
          </a:xfrm>
          <a:prstGeom prst="rect">
            <a:avLst/>
          </a:prstGeom>
          <a:noFill/>
        </p:spPr>
        <p:txBody>
          <a:bodyPr wrap="square" rtlCol="0">
            <a:spAutoFit/>
          </a:bodyPr>
          <a:lstStyle/>
          <a:p>
            <a:pPr marL="342900" marR="0" lvl="0" indent="-342900">
              <a:lnSpc>
                <a:spcPct val="150000"/>
              </a:lnSpc>
              <a:spcBef>
                <a:spcPts val="0"/>
              </a:spcBef>
              <a:spcAft>
                <a:spcPts val="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I have performed the NULL value inspection and have added the Missing values fo</a:t>
            </a:r>
            <a:r>
              <a:rPr lang="en-US" dirty="0">
                <a:latin typeface="Calibri" panose="020F0502020204030204" pitchFamily="34" charset="0"/>
                <a:ea typeface="Calibri" panose="020F0502020204030204" pitchFamily="34" charset="0"/>
                <a:cs typeface="Calibri" panose="020F0502020204030204" pitchFamily="34" charset="0"/>
              </a:rPr>
              <a:t>r the Variable </a:t>
            </a:r>
            <a:r>
              <a:rPr lang="en-US" dirty="0" err="1">
                <a:latin typeface="Calibri" panose="020F0502020204030204" pitchFamily="34" charset="0"/>
                <a:ea typeface="Calibri" panose="020F0502020204030204" pitchFamily="34" charset="0"/>
                <a:cs typeface="Calibri" panose="020F0502020204030204" pitchFamily="34" charset="0"/>
              </a:rPr>
              <a:t>Employment_type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with default values (“Missing”).</a:t>
            </a:r>
          </a:p>
          <a:p>
            <a:pPr marL="342900" marR="0" lvl="0" indent="-342900">
              <a:lnSpc>
                <a:spcPct val="150000"/>
              </a:lnSpc>
              <a:spcBef>
                <a:spcPts val="0"/>
              </a:spcBef>
              <a:spcAft>
                <a:spcPts val="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Calibri" panose="020F0502020204030204" pitchFamily="34" charset="0"/>
              </a:rPr>
              <a:t>I have also performed Variable Inspection and changed the types of the below variables.</a:t>
            </a:r>
          </a:p>
          <a:p>
            <a:pPr marL="742950" marR="0" lvl="1" indent="-285750">
              <a:lnSpc>
                <a:spcPct val="150000"/>
              </a:lnSpc>
              <a:spcBef>
                <a:spcPts val="0"/>
              </a:spcBef>
              <a:spcAft>
                <a:spcPts val="0"/>
              </a:spcAft>
              <a:buFont typeface="Courier New" panose="02070309020205020404" pitchFamily="49" charset="0"/>
              <a:buChar char="o"/>
            </a:pPr>
            <a:r>
              <a:rPr lang="en-US"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AVERAGE_ACCT_AGE, CREDIT_HISTORY_LENGTH are </a:t>
            </a:r>
            <a:r>
              <a:rPr lang="en-US"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a:t>
            </a:r>
            <a:r>
              <a:rPr lang="en-US"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changed to</a:t>
            </a:r>
            <a:r>
              <a:rPr lang="en-US"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int</a:t>
            </a:r>
            <a:r>
              <a:rPr lang="en-US"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nSpc>
                <a:spcPct val="150000"/>
              </a:lnSpc>
              <a:spcBef>
                <a:spcPts val="0"/>
              </a:spcBef>
              <a:spcAft>
                <a:spcPts val="1000"/>
              </a:spcAft>
              <a:buFont typeface="Courier New" panose="02070309020205020404" pitchFamily="49" charset="0"/>
              <a:buChar char="o"/>
            </a:pPr>
            <a:r>
              <a:rPr lang="en-US"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DATE_OF_BIRTH &amp; DISBURSAL_DATE are </a:t>
            </a:r>
            <a:r>
              <a:rPr lang="en-US"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a:t>
            </a:r>
            <a:r>
              <a:rPr lang="en-US"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changed to </a:t>
            </a:r>
            <a:r>
              <a:rPr lang="en-US"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datetime</a:t>
            </a: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7" name="Audio 16">
            <a:hlinkClick r:id="" action="ppaction://media"/>
            <a:extLst>
              <a:ext uri="{FF2B5EF4-FFF2-40B4-BE49-F238E27FC236}">
                <a16:creationId xmlns:a16="http://schemas.microsoft.com/office/drawing/2014/main" id="{FAB13925-7E5E-C5DB-4DAA-6B420F3AAB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4404925"/>
      </p:ext>
    </p:extLst>
  </p:cSld>
  <p:clrMapOvr>
    <a:masterClrMapping/>
  </p:clrMapOvr>
  <mc:AlternateContent xmlns:mc="http://schemas.openxmlformats.org/markup-compatibility/2006">
    <mc:Choice xmlns:p14="http://schemas.microsoft.com/office/powerpoint/2010/main" Requires="p14">
      <p:transition spd="slow" p14:dur="2000" advTm="33594"/>
    </mc:Choice>
    <mc:Fallback>
      <p:transition spd="slow" advTm="33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499E92-50A7-4680-90CB-41532F4FC718}"/>
              </a:ext>
            </a:extLst>
          </p:cNvPr>
          <p:cNvSpPr/>
          <p:nvPr/>
        </p:nvSpPr>
        <p:spPr>
          <a:xfrm>
            <a:off x="6204622" y="1850571"/>
            <a:ext cx="5636534" cy="2427515"/>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42C12F7-AE9B-40D2-A6C4-2F1B6BC860EE}"/>
              </a:ext>
            </a:extLst>
          </p:cNvPr>
          <p:cNvSpPr txBox="1"/>
          <p:nvPr/>
        </p:nvSpPr>
        <p:spPr>
          <a:xfrm>
            <a:off x="6594413" y="2174606"/>
            <a:ext cx="4989896" cy="1754326"/>
          </a:xfrm>
          <a:prstGeom prst="rect">
            <a:avLst/>
          </a:prstGeom>
          <a:noFill/>
        </p:spPr>
        <p:txBody>
          <a:bodyPr wrap="square" rtlCol="0" anchor="ctr">
            <a:spAutoFit/>
          </a:bodyPr>
          <a:lstStyle/>
          <a:p>
            <a:pPr algn="ctr"/>
            <a:r>
              <a:rPr lang="en-US" altLang="ko-KR" sz="5400" dirty="0">
                <a:solidFill>
                  <a:schemeClr val="bg1"/>
                </a:solidFill>
                <a:latin typeface="+mj-lt"/>
                <a:cs typeface="Arial" pitchFamily="34" charset="0"/>
              </a:rPr>
              <a:t>Exploratory Data Analysis</a:t>
            </a:r>
            <a:endParaRPr lang="ko-KR" altLang="en-US" sz="5400" dirty="0">
              <a:solidFill>
                <a:schemeClr val="bg1"/>
              </a:solidFill>
              <a:latin typeface="+mj-lt"/>
              <a:cs typeface="Arial" pitchFamily="34" charset="0"/>
            </a:endParaRPr>
          </a:p>
        </p:txBody>
      </p:sp>
      <p:pic>
        <p:nvPicPr>
          <p:cNvPr id="10" name="Audio 9">
            <a:hlinkClick r:id="" action="ppaction://media"/>
            <a:extLst>
              <a:ext uri="{FF2B5EF4-FFF2-40B4-BE49-F238E27FC236}">
                <a16:creationId xmlns:a16="http://schemas.microsoft.com/office/drawing/2014/main" id="{7BBAA6E4-4F2D-B8D3-013E-156D2AF78D5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4250421"/>
      </p:ext>
    </p:extLst>
  </p:cSld>
  <p:clrMapOvr>
    <a:masterClrMapping/>
  </p:clrMapOvr>
  <mc:AlternateContent xmlns:mc="http://schemas.openxmlformats.org/markup-compatibility/2006">
    <mc:Choice xmlns:p14="http://schemas.microsoft.com/office/powerpoint/2010/main" Requires="p14">
      <p:transition spd="slow" p14:dur="2000" advTm="4120"/>
    </mc:Choice>
    <mc:Fallback>
      <p:transition spd="slow" advTm="4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pPr algn="ctr"/>
            <a:r>
              <a:rPr lang="en-US" altLang="ko-KR" sz="5400" dirty="0">
                <a:solidFill>
                  <a:schemeClr val="bg1"/>
                </a:solidFill>
                <a:latin typeface="+mj-lt"/>
                <a:cs typeface="Arial" pitchFamily="34" charset="0"/>
              </a:rPr>
              <a:t>Exploratory Data Analysis</a:t>
            </a:r>
            <a:endParaRPr lang="ko-KR" altLang="en-US" sz="5400"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21C0F251-E57A-45AD-A1AA-450D4FD8E14A}"/>
              </a:ext>
            </a:extLst>
          </p:cNvPr>
          <p:cNvSpPr txBox="1"/>
          <p:nvPr/>
        </p:nvSpPr>
        <p:spPr>
          <a:xfrm>
            <a:off x="1055914" y="1711401"/>
            <a:ext cx="10003771" cy="369332"/>
          </a:xfrm>
          <a:prstGeom prst="rect">
            <a:avLst/>
          </a:prstGeom>
          <a:noFill/>
        </p:spPr>
        <p:txBody>
          <a:bodyPr wrap="square" rtlCol="0">
            <a:spAutoFit/>
          </a:bodyPr>
          <a:lstStyle/>
          <a:p>
            <a:pPr marL="0" lvl="0" indent="0" algn="just" rtl="0">
              <a:spcBef>
                <a:spcPts val="0"/>
              </a:spcBef>
              <a:spcAft>
                <a:spcPts val="1200"/>
              </a:spcAft>
              <a:buNone/>
            </a:pPr>
            <a:r>
              <a:rPr lang="en-US" sz="1800" dirty="0">
                <a:effectLst/>
                <a:latin typeface="Calibri" panose="020F0502020204030204" pitchFamily="34" charset="0"/>
                <a:ea typeface="Calibri" panose="020F0502020204030204" pitchFamily="34" charset="0"/>
              </a:rPr>
              <a:t>Class distribution for the variable - LOAN_DEFAULT</a:t>
            </a:r>
            <a:endParaRPr lang="en-US" sz="1600" dirty="0"/>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3" name="Picture 2" descr="A blue and pink squares&#10;&#10;Description automatically generated">
            <a:extLst>
              <a:ext uri="{FF2B5EF4-FFF2-40B4-BE49-F238E27FC236}">
                <a16:creationId xmlns:a16="http://schemas.microsoft.com/office/drawing/2014/main" id="{E37F8847-0BC0-5BA9-85AA-93016CFFCC34}"/>
              </a:ext>
            </a:extLst>
          </p:cNvPr>
          <p:cNvPicPr>
            <a:picLocks noChangeAspect="1"/>
          </p:cNvPicPr>
          <p:nvPr/>
        </p:nvPicPr>
        <p:blipFill>
          <a:blip r:embed="rId6"/>
          <a:stretch>
            <a:fillRect/>
          </a:stretch>
        </p:blipFill>
        <p:spPr>
          <a:xfrm>
            <a:off x="2162053" y="2372677"/>
            <a:ext cx="5778622" cy="3309032"/>
          </a:xfrm>
          <a:prstGeom prst="rect">
            <a:avLst/>
          </a:prstGeom>
        </p:spPr>
      </p:pic>
      <p:pic>
        <p:nvPicPr>
          <p:cNvPr id="17" name="Audio 16">
            <a:hlinkClick r:id="" action="ppaction://media"/>
            <a:extLst>
              <a:ext uri="{FF2B5EF4-FFF2-40B4-BE49-F238E27FC236}">
                <a16:creationId xmlns:a16="http://schemas.microsoft.com/office/drawing/2014/main" id="{40F946E1-4811-942F-D331-0778403BA21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4043749"/>
      </p:ext>
    </p:extLst>
  </p:cSld>
  <p:clrMapOvr>
    <a:masterClrMapping/>
  </p:clrMapOvr>
  <mc:AlternateContent xmlns:mc="http://schemas.openxmlformats.org/markup-compatibility/2006">
    <mc:Choice xmlns:p14="http://schemas.microsoft.com/office/powerpoint/2010/main" Requires="p14">
      <p:transition spd="slow" p14:dur="2000" advTm="15020"/>
    </mc:Choice>
    <mc:Fallback>
      <p:transition spd="slow" advTm="15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pPr algn="ctr"/>
            <a:r>
              <a:rPr lang="en-US" altLang="ko-KR" sz="5400" dirty="0">
                <a:solidFill>
                  <a:schemeClr val="bg1"/>
                </a:solidFill>
                <a:latin typeface="+mj-lt"/>
                <a:cs typeface="Arial" pitchFamily="34" charset="0"/>
              </a:rPr>
              <a:t>Exploratory Data Analysis (</a:t>
            </a:r>
            <a:r>
              <a:rPr lang="en-US" altLang="ko-KR" sz="5400" dirty="0" err="1">
                <a:solidFill>
                  <a:schemeClr val="bg1"/>
                </a:solidFill>
                <a:latin typeface="+mj-lt"/>
                <a:cs typeface="Arial" pitchFamily="34" charset="0"/>
              </a:rPr>
              <a:t>Cont</a:t>
            </a:r>
            <a:r>
              <a:rPr lang="en-US" altLang="ko-KR" sz="5400" dirty="0">
                <a:solidFill>
                  <a:schemeClr val="bg1"/>
                </a:solidFill>
                <a:latin typeface="+mj-lt"/>
                <a:cs typeface="Arial" pitchFamily="34" charset="0"/>
              </a:rPr>
              <a:t>…)</a:t>
            </a:r>
            <a:endParaRPr lang="ko-KR" altLang="en-US" sz="5400"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21C0F251-E57A-45AD-A1AA-450D4FD8E14A}"/>
              </a:ext>
            </a:extLst>
          </p:cNvPr>
          <p:cNvSpPr txBox="1"/>
          <p:nvPr/>
        </p:nvSpPr>
        <p:spPr>
          <a:xfrm>
            <a:off x="1055914" y="1711401"/>
            <a:ext cx="10003771" cy="800219"/>
          </a:xfrm>
          <a:prstGeom prst="rect">
            <a:avLst/>
          </a:prstGeom>
          <a:noFill/>
        </p:spPr>
        <p:txBody>
          <a:bodyPr wrap="square" rtlCol="0">
            <a:spAutoFit/>
          </a:bodyPr>
          <a:lstStyle/>
          <a:p>
            <a:pPr marL="0" lvl="0" indent="0" algn="just" rtl="0">
              <a:spcBef>
                <a:spcPts val="0"/>
              </a:spcBef>
              <a:spcAft>
                <a:spcPts val="1200"/>
              </a:spcAft>
              <a:buNone/>
            </a:pPr>
            <a:r>
              <a:rPr lang="en-US" sz="1800" dirty="0">
                <a:effectLst/>
                <a:latin typeface="Calibri" panose="020F0502020204030204" pitchFamily="34" charset="0"/>
                <a:ea typeface="Calibri" panose="020F0502020204030204" pitchFamily="34" charset="0"/>
              </a:rPr>
              <a:t>Default vs Disbursal dates :</a:t>
            </a:r>
          </a:p>
          <a:p>
            <a:pPr marL="0" lvl="0" indent="0" algn="just" rtl="0">
              <a:spcBef>
                <a:spcPts val="0"/>
              </a:spcBef>
              <a:spcAft>
                <a:spcPts val="1200"/>
              </a:spcAft>
              <a:buNone/>
            </a:pPr>
            <a:r>
              <a:rPr lang="en-US" sz="1800" dirty="0">
                <a:effectLst/>
                <a:latin typeface="Calibri" panose="020F0502020204030204" pitchFamily="34" charset="0"/>
                <a:ea typeface="Calibri" panose="020F0502020204030204" pitchFamily="34" charset="0"/>
              </a:rPr>
              <a:t>loan defaults were on the higher side during the end of 2018-October.</a:t>
            </a:r>
            <a:endParaRPr lang="en-US" sz="1600" dirty="0"/>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5" name="Picture 4" descr="A graph of different colored lines&#10;&#10;Description automatically generated with medium confidence">
            <a:extLst>
              <a:ext uri="{FF2B5EF4-FFF2-40B4-BE49-F238E27FC236}">
                <a16:creationId xmlns:a16="http://schemas.microsoft.com/office/drawing/2014/main" id="{ED192345-2487-A5AB-9A44-CAB5F62BE480}"/>
              </a:ext>
            </a:extLst>
          </p:cNvPr>
          <p:cNvPicPr>
            <a:picLocks noChangeAspect="1"/>
          </p:cNvPicPr>
          <p:nvPr/>
        </p:nvPicPr>
        <p:blipFill>
          <a:blip r:embed="rId6"/>
          <a:stretch>
            <a:fillRect/>
          </a:stretch>
        </p:blipFill>
        <p:spPr>
          <a:xfrm>
            <a:off x="2121764" y="2418715"/>
            <a:ext cx="5786844" cy="3225388"/>
          </a:xfrm>
          <a:prstGeom prst="rect">
            <a:avLst/>
          </a:prstGeom>
        </p:spPr>
      </p:pic>
      <p:pic>
        <p:nvPicPr>
          <p:cNvPr id="14" name="Audio 13">
            <a:hlinkClick r:id="" action="ppaction://media"/>
            <a:extLst>
              <a:ext uri="{FF2B5EF4-FFF2-40B4-BE49-F238E27FC236}">
                <a16:creationId xmlns:a16="http://schemas.microsoft.com/office/drawing/2014/main" id="{5C1279B6-1679-12B6-56E2-FD7E2CCE737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98003282"/>
      </p:ext>
    </p:extLst>
  </p:cSld>
  <p:clrMapOvr>
    <a:masterClrMapping/>
  </p:clrMapOvr>
  <mc:AlternateContent xmlns:mc="http://schemas.openxmlformats.org/markup-compatibility/2006">
    <mc:Choice xmlns:p14="http://schemas.microsoft.com/office/powerpoint/2010/main" Requires="p14">
      <p:transition spd="slow" p14:dur="2000" advTm="19808"/>
    </mc:Choice>
    <mc:Fallback>
      <p:transition spd="slow" advTm="19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20000"/>
                      </a14:imgEffect>
                    </a14:imgLayer>
                  </a14:imgProps>
                </a:ext>
              </a:extLst>
            </a:blip>
            <a:tile tx="0" ty="0" sx="100000" sy="100000" flip="none" algn="tl"/>
          </a:blipFill>
        </p:spPr>
        <p:txBody>
          <a:bodyPr/>
          <a:lstStyle/>
          <a:p>
            <a:pPr algn="ctr"/>
            <a:r>
              <a:rPr lang="en-US" altLang="ko-KR" sz="5400" dirty="0">
                <a:solidFill>
                  <a:schemeClr val="bg1"/>
                </a:solidFill>
                <a:latin typeface="+mj-lt"/>
                <a:cs typeface="Arial" pitchFamily="34" charset="0"/>
              </a:rPr>
              <a:t>Exploratory Data Analysis (</a:t>
            </a:r>
            <a:r>
              <a:rPr lang="en-US" altLang="ko-KR" sz="5400" dirty="0" err="1">
                <a:solidFill>
                  <a:schemeClr val="bg1"/>
                </a:solidFill>
                <a:latin typeface="+mj-lt"/>
                <a:cs typeface="Arial" pitchFamily="34" charset="0"/>
              </a:rPr>
              <a:t>Cont</a:t>
            </a:r>
            <a:r>
              <a:rPr lang="en-US" altLang="ko-KR" sz="5400" dirty="0">
                <a:solidFill>
                  <a:schemeClr val="bg1"/>
                </a:solidFill>
                <a:latin typeface="+mj-lt"/>
                <a:cs typeface="Arial" pitchFamily="34" charset="0"/>
              </a:rPr>
              <a:t>…)</a:t>
            </a:r>
            <a:endParaRPr lang="ko-KR" altLang="en-US" sz="5400"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21C0F251-E57A-45AD-A1AA-450D4FD8E14A}"/>
              </a:ext>
            </a:extLst>
          </p:cNvPr>
          <p:cNvSpPr txBox="1"/>
          <p:nvPr/>
        </p:nvSpPr>
        <p:spPr>
          <a:xfrm>
            <a:off x="1055914" y="1711401"/>
            <a:ext cx="10003771" cy="2339102"/>
          </a:xfrm>
          <a:prstGeom prst="rect">
            <a:avLst/>
          </a:prstGeom>
          <a:noFill/>
        </p:spPr>
        <p:txBody>
          <a:bodyPr wrap="square" rtlCol="0">
            <a:spAutoFit/>
          </a:bodyPr>
          <a:lstStyle/>
          <a:p>
            <a:pPr marL="285750" lvl="0" indent="-285750" algn="just" rtl="0">
              <a:spcBef>
                <a:spcPts val="0"/>
              </a:spcBef>
              <a:spcAft>
                <a:spcPts val="120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rPr>
              <a:t>Outlier Treatment &amp; Binning :</a:t>
            </a:r>
          </a:p>
          <a:p>
            <a:pPr algn="just">
              <a:spcAft>
                <a:spcPts val="120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disbursed_amount</a:t>
            </a:r>
            <a:r>
              <a:rPr lang="en-US" sz="1800" dirty="0">
                <a:effectLst/>
                <a:latin typeface="Calibri" panose="020F0502020204030204" pitchFamily="34" charset="0"/>
                <a:ea typeface="Calibri" panose="020F0502020204030204" pitchFamily="34" charset="0"/>
                <a:cs typeface="Calibri" panose="020F0502020204030204" pitchFamily="34" charset="0"/>
              </a:rPr>
              <a:t> , </a:t>
            </a:r>
            <a:r>
              <a:rPr lang="en-US" sz="1800" dirty="0" err="1">
                <a:effectLst/>
                <a:latin typeface="Calibri" panose="020F0502020204030204" pitchFamily="34" charset="0"/>
                <a:ea typeface="Calibri" panose="020F0502020204030204" pitchFamily="34" charset="0"/>
                <a:cs typeface="Calibri" panose="020F0502020204030204" pitchFamily="34" charset="0"/>
              </a:rPr>
              <a:t>asset_cost</a:t>
            </a:r>
            <a:r>
              <a:rPr lang="en-US" sz="1800" dirty="0">
                <a:effectLst/>
                <a:latin typeface="Calibri" panose="020F0502020204030204" pitchFamily="34" charset="0"/>
                <a:ea typeface="Calibri" panose="020F0502020204030204" pitchFamily="34" charset="0"/>
                <a:cs typeface="Calibri" panose="020F0502020204030204" pitchFamily="34" charset="0"/>
              </a:rPr>
              <a:t>, LTV , </a:t>
            </a:r>
            <a:r>
              <a:rPr lang="en-US" sz="1800" dirty="0" err="1">
                <a:effectLst/>
                <a:latin typeface="Calibri" panose="020F0502020204030204" pitchFamily="34" charset="0"/>
                <a:ea typeface="Calibri" panose="020F0502020204030204" pitchFamily="34" charset="0"/>
                <a:cs typeface="Calibri" panose="020F0502020204030204" pitchFamily="34" charset="0"/>
              </a:rPr>
              <a:t>Perform_CNS_Score</a:t>
            </a:r>
            <a:r>
              <a:rPr lang="en-US" sz="1800" dirty="0">
                <a:effectLst/>
                <a:latin typeface="Calibri" panose="020F0502020204030204" pitchFamily="34" charset="0"/>
                <a:ea typeface="Calibri" panose="020F0502020204030204" pitchFamily="34" charset="0"/>
                <a:cs typeface="Calibri" panose="020F0502020204030204" pitchFamily="34" charset="0"/>
              </a:rPr>
              <a:t>, PRI_NO_OF_ACCTS, PRI_OVERDUE_ACCTS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spcAft>
                <a:spcPts val="1200"/>
              </a:spcAft>
              <a:buFont typeface="Arial" panose="020B0604020202020204" pitchFamily="34" charset="0"/>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New variables are created : </a:t>
            </a:r>
          </a:p>
          <a:p>
            <a:pPr algn="just">
              <a:spcAft>
                <a:spcPts val="120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DISBURSED_AMOUNT_new,DISBURSED_AMOUNT_bins</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ASSET_COST_new</a:t>
            </a:r>
            <a:r>
              <a:rPr lang="en-US" sz="1800" dirty="0">
                <a:effectLst/>
                <a:latin typeface="Calibri" panose="020F0502020204030204" pitchFamily="34" charset="0"/>
                <a:ea typeface="Calibri" panose="020F0502020204030204" pitchFamily="34" charset="0"/>
                <a:cs typeface="Calibri" panose="020F0502020204030204" pitchFamily="34" charset="0"/>
              </a:rPr>
              <a:t> , </a:t>
            </a:r>
            <a:r>
              <a:rPr lang="en-US" sz="1800" dirty="0" err="1">
                <a:effectLst/>
                <a:latin typeface="Calibri" panose="020F0502020204030204" pitchFamily="34" charset="0"/>
                <a:ea typeface="Calibri" panose="020F0502020204030204" pitchFamily="34" charset="0"/>
                <a:cs typeface="Calibri" panose="020F0502020204030204" pitchFamily="34" charset="0"/>
              </a:rPr>
              <a:t>ASSET_COST_bins</a:t>
            </a:r>
            <a:r>
              <a:rPr lang="en-US" sz="1800" dirty="0">
                <a:effectLst/>
                <a:latin typeface="Calibri" panose="020F0502020204030204" pitchFamily="34" charset="0"/>
                <a:ea typeface="Calibri" panose="020F0502020204030204" pitchFamily="34" charset="0"/>
                <a:cs typeface="Calibri" panose="020F0502020204030204" pitchFamily="34" charset="0"/>
              </a:rPr>
              <a:t> , </a:t>
            </a:r>
            <a:r>
              <a:rPr lang="en-US" sz="1800" dirty="0" err="1">
                <a:effectLst/>
                <a:latin typeface="Calibri" panose="020F0502020204030204" pitchFamily="34" charset="0"/>
                <a:ea typeface="Calibri" panose="020F0502020204030204" pitchFamily="34" charset="0"/>
                <a:cs typeface="Calibri" panose="020F0502020204030204" pitchFamily="34" charset="0"/>
              </a:rPr>
              <a:t>LTV_new</a:t>
            </a:r>
            <a:r>
              <a:rPr lang="en-US" sz="1800" dirty="0">
                <a:effectLst/>
                <a:latin typeface="Calibri" panose="020F0502020204030204" pitchFamily="34" charset="0"/>
                <a:ea typeface="Calibri" panose="020F0502020204030204" pitchFamily="34" charset="0"/>
                <a:cs typeface="Calibri" panose="020F0502020204030204" pitchFamily="34" charset="0"/>
              </a:rPr>
              <a:t> , </a:t>
            </a:r>
            <a:r>
              <a:rPr lang="en-US" sz="1800" dirty="0" err="1">
                <a:effectLst/>
                <a:latin typeface="Calibri" panose="020F0502020204030204" pitchFamily="34" charset="0"/>
                <a:ea typeface="Calibri" panose="020F0502020204030204" pitchFamily="34" charset="0"/>
                <a:cs typeface="Calibri" panose="020F0502020204030204" pitchFamily="34" charset="0"/>
              </a:rPr>
              <a:t>LTV_bins</a:t>
            </a:r>
            <a:r>
              <a:rPr lang="en-US" sz="1800" dirty="0">
                <a:effectLst/>
                <a:latin typeface="Calibri" panose="020F0502020204030204" pitchFamily="34" charset="0"/>
                <a:ea typeface="Calibri" panose="020F0502020204030204" pitchFamily="34" charset="0"/>
                <a:cs typeface="Calibri" panose="020F0502020204030204" pitchFamily="34" charset="0"/>
              </a:rPr>
              <a:t> , </a:t>
            </a:r>
            <a:r>
              <a:rPr lang="en-US" sz="1800" dirty="0" err="1">
                <a:effectLst/>
                <a:latin typeface="Calibri" panose="020F0502020204030204" pitchFamily="34" charset="0"/>
                <a:ea typeface="Calibri" panose="020F0502020204030204" pitchFamily="34" charset="0"/>
                <a:cs typeface="Calibri" panose="020F0502020204030204" pitchFamily="34" charset="0"/>
              </a:rPr>
              <a:t>PERFORM_CNS_SCORE_bins</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PRI_NO_OF_ACCTS_bins</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PRI_OVERDUE_ACCTS_bins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rtl="0">
              <a:spcBef>
                <a:spcPts val="0"/>
              </a:spcBef>
              <a:spcAft>
                <a:spcPts val="1200"/>
              </a:spcAft>
              <a:buNone/>
            </a:pPr>
            <a:endParaRPr lang="en-US" sz="1600" dirty="0"/>
          </a:p>
        </p:txBody>
      </p:sp>
      <p:sp>
        <p:nvSpPr>
          <p:cNvPr id="35" name="Rectangle 130">
            <a:extLst>
              <a:ext uri="{FF2B5EF4-FFF2-40B4-BE49-F238E27FC236}">
                <a16:creationId xmlns:a16="http://schemas.microsoft.com/office/drawing/2014/main" id="{0BB388EB-43E8-4B51-89DD-7F276EF7D1AE}"/>
              </a:ext>
            </a:extLst>
          </p:cNvPr>
          <p:cNvSpPr/>
          <p:nvPr/>
        </p:nvSpPr>
        <p:spPr>
          <a:xfrm>
            <a:off x="2835384" y="5383909"/>
            <a:ext cx="363327" cy="36497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6" name="Rectangle 9">
            <a:extLst>
              <a:ext uri="{FF2B5EF4-FFF2-40B4-BE49-F238E27FC236}">
                <a16:creationId xmlns:a16="http://schemas.microsoft.com/office/drawing/2014/main" id="{9C71253D-F360-4587-83FB-70A3DCB2E67E}"/>
              </a:ext>
            </a:extLst>
          </p:cNvPr>
          <p:cNvSpPr/>
          <p:nvPr/>
        </p:nvSpPr>
        <p:spPr>
          <a:xfrm>
            <a:off x="5319566" y="4876135"/>
            <a:ext cx="514138" cy="51330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Freeform 18">
            <a:extLst>
              <a:ext uri="{FF2B5EF4-FFF2-40B4-BE49-F238E27FC236}">
                <a16:creationId xmlns:a16="http://schemas.microsoft.com/office/drawing/2014/main" id="{E039D207-4CF3-4C5C-BD32-BCDFAB9FE42C}"/>
              </a:ext>
            </a:extLst>
          </p:cNvPr>
          <p:cNvSpPr/>
          <p:nvPr/>
        </p:nvSpPr>
        <p:spPr>
          <a:xfrm>
            <a:off x="1270808" y="3720740"/>
            <a:ext cx="611230" cy="49330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Block Arc 10">
            <a:extLst>
              <a:ext uri="{FF2B5EF4-FFF2-40B4-BE49-F238E27FC236}">
                <a16:creationId xmlns:a16="http://schemas.microsoft.com/office/drawing/2014/main" id="{FEC4FDF9-444C-4739-9206-96E4EAEFE9E8}"/>
              </a:ext>
            </a:extLst>
          </p:cNvPr>
          <p:cNvSpPr/>
          <p:nvPr/>
        </p:nvSpPr>
        <p:spPr>
          <a:xfrm>
            <a:off x="5798978" y="2687919"/>
            <a:ext cx="450039" cy="30483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pic>
        <p:nvPicPr>
          <p:cNvPr id="6" name="Picture 5">
            <a:extLst>
              <a:ext uri="{FF2B5EF4-FFF2-40B4-BE49-F238E27FC236}">
                <a16:creationId xmlns:a16="http://schemas.microsoft.com/office/drawing/2014/main" id="{53D04726-569E-8A3B-E00F-98BF1E659617}"/>
              </a:ext>
            </a:extLst>
          </p:cNvPr>
          <p:cNvPicPr>
            <a:picLocks noChangeAspect="1"/>
          </p:cNvPicPr>
          <p:nvPr/>
        </p:nvPicPr>
        <p:blipFill>
          <a:blip r:embed="rId6"/>
          <a:stretch>
            <a:fillRect/>
          </a:stretch>
        </p:blipFill>
        <p:spPr>
          <a:xfrm>
            <a:off x="1380894" y="3647410"/>
            <a:ext cx="7477125" cy="2457450"/>
          </a:xfrm>
          <a:prstGeom prst="rect">
            <a:avLst/>
          </a:prstGeom>
        </p:spPr>
      </p:pic>
      <p:pic>
        <p:nvPicPr>
          <p:cNvPr id="12" name="Audio 11">
            <a:hlinkClick r:id="" action="ppaction://media"/>
            <a:extLst>
              <a:ext uri="{FF2B5EF4-FFF2-40B4-BE49-F238E27FC236}">
                <a16:creationId xmlns:a16="http://schemas.microsoft.com/office/drawing/2014/main" id="{C6C51926-5CE4-27CA-858B-62F09173477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06517773"/>
      </p:ext>
    </p:extLst>
  </p:cSld>
  <p:clrMapOvr>
    <a:masterClrMapping/>
  </p:clrMapOvr>
  <mc:AlternateContent xmlns:mc="http://schemas.openxmlformats.org/markup-compatibility/2006">
    <mc:Choice xmlns:p14="http://schemas.microsoft.com/office/powerpoint/2010/main" Requires="p14">
      <p:transition spd="slow" p14:dur="2000" advTm="24255"/>
    </mc:Choice>
    <mc:Fallback>
      <p:transition spd="slow" advTm="24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3205</TotalTime>
  <Words>1353</Words>
  <Application>Microsoft Office PowerPoint</Application>
  <PresentationFormat>Widescreen</PresentationFormat>
  <Paragraphs>128</Paragraphs>
  <Slides>24</Slides>
  <Notes>0</Notes>
  <HiddenSlides>0</HiddenSlides>
  <MMClips>24</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-apple-system</vt:lpstr>
      <vt:lpstr>Arial</vt:lpstr>
      <vt:lpstr>Calibri</vt:lpstr>
      <vt:lpstr>Courier New</vt:lpstr>
      <vt:lpstr>Helvetica Neue</vt:lpstr>
      <vt:lpstr>Segoe UI</vt:lpstr>
      <vt:lpstr>Symbol</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Sashidhar Bezawada</cp:lastModifiedBy>
  <cp:revision>162</cp:revision>
  <dcterms:created xsi:type="dcterms:W3CDTF">2019-01-14T06:35:35Z</dcterms:created>
  <dcterms:modified xsi:type="dcterms:W3CDTF">2023-08-13T10:20:03Z</dcterms:modified>
</cp:coreProperties>
</file>